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61" r:id="rId3"/>
    <p:sldId id="308" r:id="rId4"/>
    <p:sldId id="309" r:id="rId5"/>
    <p:sldId id="310" r:id="rId6"/>
    <p:sldId id="353" r:id="rId7"/>
    <p:sldId id="394" r:id="rId8"/>
    <p:sldId id="395" r:id="rId9"/>
    <p:sldId id="396" r:id="rId10"/>
    <p:sldId id="397" r:id="rId11"/>
    <p:sldId id="398" r:id="rId12"/>
    <p:sldId id="354" r:id="rId13"/>
    <p:sldId id="399" r:id="rId14"/>
    <p:sldId id="355" r:id="rId15"/>
    <p:sldId id="415" r:id="rId16"/>
    <p:sldId id="414" r:id="rId17"/>
    <p:sldId id="323" r:id="rId18"/>
    <p:sldId id="324" r:id="rId19"/>
    <p:sldId id="325" r:id="rId20"/>
    <p:sldId id="326" r:id="rId21"/>
    <p:sldId id="327" r:id="rId22"/>
    <p:sldId id="362" r:id="rId23"/>
    <p:sldId id="363" r:id="rId24"/>
    <p:sldId id="364" r:id="rId25"/>
    <p:sldId id="365" r:id="rId26"/>
    <p:sldId id="366" r:id="rId27"/>
    <p:sldId id="401" r:id="rId28"/>
    <p:sldId id="367" r:id="rId29"/>
    <p:sldId id="368" r:id="rId30"/>
    <p:sldId id="369" r:id="rId31"/>
    <p:sldId id="370" r:id="rId32"/>
    <p:sldId id="372" r:id="rId33"/>
    <p:sldId id="373" r:id="rId34"/>
    <p:sldId id="416" r:id="rId35"/>
    <p:sldId id="376" r:id="rId36"/>
    <p:sldId id="378" r:id="rId37"/>
    <p:sldId id="379" r:id="rId38"/>
    <p:sldId id="400" r:id="rId39"/>
    <p:sldId id="380" r:id="rId40"/>
    <p:sldId id="403" r:id="rId41"/>
    <p:sldId id="404" r:id="rId42"/>
    <p:sldId id="386" r:id="rId43"/>
    <p:sldId id="417" r:id="rId44"/>
    <p:sldId id="387" r:id="rId45"/>
    <p:sldId id="388" r:id="rId46"/>
    <p:sldId id="389" r:id="rId47"/>
    <p:sldId id="390" r:id="rId48"/>
    <p:sldId id="405" r:id="rId49"/>
    <p:sldId id="406" r:id="rId50"/>
    <p:sldId id="407" r:id="rId51"/>
    <p:sldId id="408" r:id="rId52"/>
    <p:sldId id="409" r:id="rId53"/>
    <p:sldId id="410" r:id="rId54"/>
    <p:sldId id="391" r:id="rId55"/>
    <p:sldId id="392" r:id="rId56"/>
    <p:sldId id="393" r:id="rId57"/>
    <p:sldId id="412" r:id="rId58"/>
    <p:sldId id="41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6803" autoAdjust="0"/>
  </p:normalViewPr>
  <p:slideViewPr>
    <p:cSldViewPr>
      <p:cViewPr>
        <p:scale>
          <a:sx n="78" d="100"/>
          <a:sy n="78" d="100"/>
        </p:scale>
        <p:origin x="-840"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DD76B-126B-45CA-B630-F57AF46D5163}"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E4648-797B-4D0F-9D83-FA17202B9697}" type="slidenum">
              <a:rPr lang="en-US" smtClean="0"/>
              <a:pPr/>
              <a:t>‹#›</a:t>
            </a:fld>
            <a:endParaRPr lang="en-US"/>
          </a:p>
        </p:txBody>
      </p:sp>
    </p:spTree>
    <p:extLst>
      <p:ext uri="{BB962C8B-B14F-4D97-AF65-F5344CB8AC3E}">
        <p14:creationId xmlns:p14="http://schemas.microsoft.com/office/powerpoint/2010/main" val="24749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6E4648-797B-4D0F-9D83-FA17202B969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86E4648-797B-4D0F-9D83-FA17202B969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6">
              <a:buFont typeface="Arial" pitchFamily="34" charset="0"/>
              <a:buChar cha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EA812627-7437-4493-A22A-4044D694001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6E4648-797B-4D0F-9D83-FA17202B969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722F0-6B8A-4441-9C03-D1295D442C66}"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722F0-6B8A-4441-9C03-D1295D442C66}"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722F0-6B8A-4441-9C03-D1295D442C66}"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722F0-6B8A-4441-9C03-D1295D442C66}" type="datetimeFigureOut">
              <a:rPr lang="en-US" smtClean="0"/>
              <a:pPr/>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722F0-6B8A-4441-9C03-D1295D442C66}" type="datetimeFigureOut">
              <a:rPr lang="en-US" smtClean="0"/>
              <a:pPr/>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722F0-6B8A-4441-9C03-D1295D442C66}" type="datetimeFigureOut">
              <a:rPr lang="en-US" smtClean="0"/>
              <a:pPr/>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22F0-6B8A-4441-9C03-D1295D442C66}"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F766-6520-463D-ADD4-94A4D98B98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22F0-6B8A-4441-9C03-D1295D442C66}" type="datetimeFigureOut">
              <a:rPr lang="en-US" smtClean="0"/>
              <a:pPr/>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DF766-6520-463D-ADD4-94A4D98B98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dirty="0" smtClean="0"/>
              <a:t>How to get a library eBook on a Nexus 7</a:t>
            </a:r>
            <a:endParaRPr lang="en-US" dirty="0"/>
          </a:p>
        </p:txBody>
      </p:sp>
      <p:sp>
        <p:nvSpPr>
          <p:cNvPr id="3" name="Subtitle 2"/>
          <p:cNvSpPr>
            <a:spLocks noGrp="1"/>
          </p:cNvSpPr>
          <p:nvPr>
            <p:ph type="subTitle" idx="1"/>
          </p:nvPr>
        </p:nvSpPr>
        <p:spPr>
          <a:xfrm>
            <a:off x="1371600" y="3352800"/>
            <a:ext cx="6400800" cy="1752600"/>
          </a:xfrm>
        </p:spPr>
        <p:txBody>
          <a:bodyPr/>
          <a:lstStyle/>
          <a:p>
            <a:r>
              <a:rPr lang="en-US" dirty="0" smtClean="0"/>
              <a:t>Step-by-Step Guide</a:t>
            </a:r>
            <a:endParaRPr lang="en-US" dirty="0"/>
          </a:p>
        </p:txBody>
      </p:sp>
      <p:sp>
        <p:nvSpPr>
          <p:cNvPr id="4" name="Subtitle 2"/>
          <p:cNvSpPr txBox="1">
            <a:spLocks/>
          </p:cNvSpPr>
          <p:nvPr/>
        </p:nvSpPr>
        <p:spPr>
          <a:xfrm>
            <a:off x="228600" y="6019800"/>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i="1" dirty="0" smtClean="0"/>
              <a:t>Prepared by the Computer Lab</a:t>
            </a:r>
          </a:p>
          <a:p>
            <a:pPr algn="l"/>
            <a:r>
              <a:rPr lang="en-US" sz="1600" i="1" dirty="0" smtClean="0"/>
              <a:t>Montgomery County-Norristown Public Library</a:t>
            </a:r>
            <a:endParaRPr lang="en-US" sz="1600" i="1" dirty="0"/>
          </a:p>
        </p:txBody>
      </p:sp>
      <p:sp>
        <p:nvSpPr>
          <p:cNvPr id="5" name="Subtitle 2"/>
          <p:cNvSpPr txBox="1">
            <a:spLocks/>
          </p:cNvSpPr>
          <p:nvPr/>
        </p:nvSpPr>
        <p:spPr>
          <a:xfrm>
            <a:off x="5410200" y="6216732"/>
            <a:ext cx="4724400" cy="1017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1" dirty="0" smtClean="0"/>
              <a:t>October 2014</a:t>
            </a:r>
            <a:endParaRPr 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SOP\Electronic Resources Technician\Overdrive v3.2 powerpoint revisions\Overdrive on Nexus 7\image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457200" y="2209800"/>
            <a:ext cx="4267200" cy="2246769"/>
          </a:xfrm>
          <a:prstGeom prst="rect">
            <a:avLst/>
          </a:prstGeom>
          <a:noFill/>
        </p:spPr>
        <p:txBody>
          <a:bodyPr wrap="square" rtlCol="0">
            <a:spAutoFit/>
          </a:bodyPr>
          <a:lstStyle/>
          <a:p>
            <a:pPr lvl="0"/>
            <a:r>
              <a:rPr lang="en-US" sz="2800" dirty="0"/>
              <a:t>This </a:t>
            </a:r>
            <a:r>
              <a:rPr lang="en-US" sz="2800" dirty="0" smtClean="0"/>
              <a:t>the </a:t>
            </a:r>
            <a:r>
              <a:rPr lang="en-US" sz="2800" dirty="0"/>
              <a:t>page of the app that describes what it does, along with some </a:t>
            </a:r>
            <a:r>
              <a:rPr lang="en-US" sz="2800" dirty="0" smtClean="0"/>
              <a:t>screenshots </a:t>
            </a:r>
            <a:r>
              <a:rPr lang="en-US" sz="2800" dirty="0"/>
              <a:t>and reviews.  Tap on the “Install” </a:t>
            </a:r>
            <a:r>
              <a:rPr lang="en-US" sz="2800" dirty="0" smtClean="0"/>
              <a:t>button.</a:t>
            </a:r>
            <a:endParaRPr lang="en-US" sz="2800" dirty="0"/>
          </a:p>
        </p:txBody>
      </p:sp>
      <p:cxnSp>
        <p:nvCxnSpPr>
          <p:cNvPr id="7" name="Straight Arrow Connector 6"/>
          <p:cNvCxnSpPr/>
          <p:nvPr/>
        </p:nvCxnSpPr>
        <p:spPr>
          <a:xfrm>
            <a:off x="6991350" y="3414713"/>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0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SOP\Electronic Resources Technician\Overdrive v3.2 powerpoint revisions\Overdrive on Nexus 7\image0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2609"/>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304800" y="1600200"/>
            <a:ext cx="4267200" cy="3108543"/>
          </a:xfrm>
          <a:prstGeom prst="rect">
            <a:avLst/>
          </a:prstGeom>
          <a:noFill/>
        </p:spPr>
        <p:txBody>
          <a:bodyPr wrap="square" rtlCol="0">
            <a:spAutoFit/>
          </a:bodyPr>
          <a:lstStyle/>
          <a:p>
            <a:r>
              <a:rPr lang="en-US" sz="2800" dirty="0"/>
              <a:t>The app asks for some standard access permissions so you can enjoy eBooks and audiobooks on your device.</a:t>
            </a:r>
          </a:p>
          <a:p>
            <a:pPr lvl="0"/>
            <a:endParaRPr lang="en-US" sz="2800" dirty="0"/>
          </a:p>
          <a:p>
            <a:pPr lvl="0"/>
            <a:r>
              <a:rPr lang="en-US" sz="2800" dirty="0"/>
              <a:t>Tap on the </a:t>
            </a:r>
            <a:r>
              <a:rPr lang="en-US" sz="2800" dirty="0" smtClean="0"/>
              <a:t>“Accept”</a:t>
            </a:r>
            <a:r>
              <a:rPr lang="en-US" sz="2800" b="1" dirty="0" smtClean="0"/>
              <a:t> </a:t>
            </a:r>
            <a:r>
              <a:rPr lang="en-US" sz="2800" dirty="0" smtClean="0"/>
              <a:t>button.</a:t>
            </a:r>
            <a:endParaRPr lang="en-US" sz="2800" dirty="0"/>
          </a:p>
        </p:txBody>
      </p:sp>
      <p:cxnSp>
        <p:nvCxnSpPr>
          <p:cNvPr id="7" name="Straight Arrow Connector 6"/>
          <p:cNvCxnSpPr/>
          <p:nvPr/>
        </p:nvCxnSpPr>
        <p:spPr>
          <a:xfrm>
            <a:off x="6471062" y="3946566"/>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37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SOP\Electronic Resources Technician\Overdrive v3.2 powerpoint revisions\Overdrive on Nexus 7\image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162296" y="2850802"/>
            <a:ext cx="4648200" cy="1384995"/>
          </a:xfrm>
          <a:prstGeom prst="rect">
            <a:avLst/>
          </a:prstGeom>
          <a:noFill/>
        </p:spPr>
        <p:txBody>
          <a:bodyPr wrap="square" rtlCol="0">
            <a:spAutoFit/>
          </a:bodyPr>
          <a:lstStyle/>
          <a:p>
            <a:pPr lvl="0"/>
            <a:r>
              <a:rPr lang="en-US" sz="2800" dirty="0"/>
              <a:t>The </a:t>
            </a:r>
            <a:r>
              <a:rPr lang="en-US" sz="2800" dirty="0" smtClean="0"/>
              <a:t>app </a:t>
            </a:r>
            <a:r>
              <a:rPr lang="en-US" sz="2800" dirty="0"/>
              <a:t>is now downloading and you can see a status of the </a:t>
            </a:r>
            <a:r>
              <a:rPr lang="en-US" sz="2800" dirty="0" smtClean="0"/>
              <a:t>download.</a:t>
            </a:r>
            <a:endParaRPr lang="en-US" sz="2800" dirty="0"/>
          </a:p>
        </p:txBody>
      </p:sp>
      <p:cxnSp>
        <p:nvCxnSpPr>
          <p:cNvPr id="9" name="Straight Arrow Connector 8"/>
          <p:cNvCxnSpPr/>
          <p:nvPr/>
        </p:nvCxnSpPr>
        <p:spPr>
          <a:xfrm>
            <a:off x="7467600" y="2743200"/>
            <a:ext cx="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62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SOP\Electronic Resources Technician\Overdrive v3.2 powerpoint revisions\Overdrive on Nexus 7\image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152400" y="2121962"/>
            <a:ext cx="4648200" cy="1815882"/>
          </a:xfrm>
          <a:prstGeom prst="rect">
            <a:avLst/>
          </a:prstGeom>
          <a:noFill/>
        </p:spPr>
        <p:txBody>
          <a:bodyPr wrap="square" rtlCol="0">
            <a:spAutoFit/>
          </a:bodyPr>
          <a:lstStyle/>
          <a:p>
            <a:pPr lvl="0"/>
            <a:r>
              <a:rPr lang="en-US" sz="2800" dirty="0"/>
              <a:t>When it finishes downloading, you will see two new buttons, </a:t>
            </a:r>
            <a:r>
              <a:rPr lang="en-US" sz="2800" dirty="0" smtClean="0"/>
              <a:t>“UNINSTALL” </a:t>
            </a:r>
            <a:r>
              <a:rPr lang="en-US" sz="2800" dirty="0"/>
              <a:t>and </a:t>
            </a:r>
            <a:r>
              <a:rPr lang="en-US" sz="2800" dirty="0" smtClean="0"/>
              <a:t>“OPEN”.  </a:t>
            </a:r>
            <a:r>
              <a:rPr lang="en-US" sz="2800" dirty="0" smtClean="0"/>
              <a:t>Tap </a:t>
            </a:r>
            <a:r>
              <a:rPr lang="en-US" sz="2800" b="1" dirty="0" smtClean="0"/>
              <a:t>OPEN</a:t>
            </a:r>
            <a:r>
              <a:rPr lang="en-US" sz="2800" dirty="0" smtClean="0"/>
              <a:t> to </a:t>
            </a:r>
            <a:r>
              <a:rPr lang="en-US" sz="2800" dirty="0" smtClean="0"/>
              <a:t>open the app.</a:t>
            </a:r>
            <a:endParaRPr lang="en-US" sz="2800" dirty="0"/>
          </a:p>
        </p:txBody>
      </p:sp>
      <p:cxnSp>
        <p:nvCxnSpPr>
          <p:cNvPr id="9" name="Straight Arrow Connector 8"/>
          <p:cNvCxnSpPr/>
          <p:nvPr/>
        </p:nvCxnSpPr>
        <p:spPr>
          <a:xfrm>
            <a:off x="6858000" y="3414713"/>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69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SOP\Electronic Resources Technician\Overdrive v3.2 powerpoint revisions\Overdrive on Nexus 7\image0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49"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279400" y="1429554"/>
            <a:ext cx="4343400" cy="3970318"/>
          </a:xfrm>
          <a:prstGeom prst="rect">
            <a:avLst/>
          </a:prstGeom>
          <a:noFill/>
        </p:spPr>
        <p:txBody>
          <a:bodyPr wrap="square" rtlCol="0">
            <a:spAutoFit/>
          </a:bodyPr>
          <a:lstStyle/>
          <a:p>
            <a:r>
              <a:rPr lang="en-US" sz="2800" dirty="0"/>
              <a:t>If this is the first time you are downloading the app, you will be required to sign up for an </a:t>
            </a:r>
            <a:r>
              <a:rPr lang="en-US" sz="2800" dirty="0" err="1"/>
              <a:t>OverDrive</a:t>
            </a:r>
            <a:r>
              <a:rPr lang="en-US" sz="2800" dirty="0"/>
              <a:t> account, or login with a current one.</a:t>
            </a:r>
          </a:p>
          <a:p>
            <a:endParaRPr lang="en-US" sz="2800" dirty="0"/>
          </a:p>
          <a:p>
            <a:r>
              <a:rPr lang="en-US" sz="2800" dirty="0"/>
              <a:t>Click the </a:t>
            </a:r>
            <a:r>
              <a:rPr lang="en-US" sz="2800" dirty="0" smtClean="0"/>
              <a:t>“</a:t>
            </a:r>
            <a:r>
              <a:rPr lang="en-US" sz="2800" dirty="0" smtClean="0"/>
              <a:t>Sign up” </a:t>
            </a:r>
            <a:r>
              <a:rPr lang="en-US" sz="2800" dirty="0"/>
              <a:t>button if this is the first time using this app.</a:t>
            </a:r>
          </a:p>
        </p:txBody>
      </p:sp>
      <p:cxnSp>
        <p:nvCxnSpPr>
          <p:cNvPr id="8" name="Straight Arrow Connector 7"/>
          <p:cNvCxnSpPr/>
          <p:nvPr/>
        </p:nvCxnSpPr>
        <p:spPr>
          <a:xfrm>
            <a:off x="5562600" y="5181600"/>
            <a:ext cx="10287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6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SOP\Electronic Resources Technician\Overdrive v3.2 powerpoint revisions\Overdrive on Nexus 7\image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152401"/>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266700" y="856357"/>
            <a:ext cx="4343400" cy="5632311"/>
          </a:xfrm>
          <a:prstGeom prst="rect">
            <a:avLst/>
          </a:prstGeom>
          <a:noFill/>
        </p:spPr>
        <p:txBody>
          <a:bodyPr wrap="square" rtlCol="0">
            <a:spAutoFit/>
          </a:bodyPr>
          <a:lstStyle/>
          <a:p>
            <a:r>
              <a:rPr lang="en-US" sz="2400" dirty="0"/>
              <a:t>If you have a Facebook account, you can easily use that to sign up with </a:t>
            </a:r>
            <a:r>
              <a:rPr lang="en-US" sz="2400" dirty="0" err="1"/>
              <a:t>OverDrive</a:t>
            </a:r>
            <a:r>
              <a:rPr lang="en-US" sz="2400" dirty="0"/>
              <a:t>.  It will automatically link with Facebook so you can use your same login </a:t>
            </a:r>
            <a:r>
              <a:rPr lang="en-US" sz="2400" dirty="0" smtClean="0"/>
              <a:t>credentials.  Otherwise </a:t>
            </a:r>
            <a:r>
              <a:rPr lang="en-US" sz="2400" dirty="0"/>
              <a:t>you can </a:t>
            </a:r>
            <a:r>
              <a:rPr lang="en-US" sz="2400" dirty="0" smtClean="0"/>
              <a:t>sign </a:t>
            </a:r>
            <a:r>
              <a:rPr lang="en-US" sz="2400" dirty="0"/>
              <a:t>up by entering your email address and a </a:t>
            </a:r>
            <a:r>
              <a:rPr lang="en-US" sz="2400" dirty="0" smtClean="0"/>
              <a:t>password.</a:t>
            </a:r>
          </a:p>
          <a:p>
            <a:endParaRPr lang="en-US" sz="2400" dirty="0"/>
          </a:p>
          <a:p>
            <a:r>
              <a:rPr lang="en-US" sz="2400" dirty="0" smtClean="0"/>
              <a:t>As of this writing, there </a:t>
            </a:r>
            <a:r>
              <a:rPr lang="en-US" sz="2400" dirty="0"/>
              <a:t>is only one password field, so </a:t>
            </a:r>
            <a:r>
              <a:rPr lang="en-US" sz="2400" u="sng" dirty="0"/>
              <a:t>make sure you take your time and enter your password correctly</a:t>
            </a:r>
            <a:r>
              <a:rPr lang="en-US" sz="2400" dirty="0"/>
              <a:t>. After you are done, </a:t>
            </a:r>
            <a:r>
              <a:rPr lang="en-US" sz="2400" dirty="0" smtClean="0"/>
              <a:t>scroll down and tap </a:t>
            </a:r>
            <a:r>
              <a:rPr lang="en-US" sz="2400" dirty="0"/>
              <a:t>the “Sign up” button</a:t>
            </a:r>
            <a:r>
              <a:rPr lang="en-US" sz="2400" dirty="0" smtClean="0"/>
              <a:t>.</a:t>
            </a:r>
            <a:endParaRPr lang="en-US" sz="2400" dirty="0"/>
          </a:p>
        </p:txBody>
      </p:sp>
    </p:spTree>
    <p:extLst>
      <p:ext uri="{BB962C8B-B14F-4D97-AF65-F5344CB8AC3E}">
        <p14:creationId xmlns:p14="http://schemas.microsoft.com/office/powerpoint/2010/main" val="2172883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SOP\Electronic Resources Technician\Overdrive v3.2 powerpoint revisions\Overdrive on Nexus 7\image0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547" y="280802"/>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266700" y="762000"/>
            <a:ext cx="4343400" cy="5262979"/>
          </a:xfrm>
          <a:prstGeom prst="rect">
            <a:avLst/>
          </a:prstGeom>
          <a:noFill/>
        </p:spPr>
        <p:txBody>
          <a:bodyPr wrap="square" rtlCol="0">
            <a:spAutoFit/>
          </a:bodyPr>
          <a:lstStyle/>
          <a:p>
            <a:r>
              <a:rPr lang="en-US" sz="2400" dirty="0" smtClean="0"/>
              <a:t>Once you create an account, you </a:t>
            </a:r>
            <a:r>
              <a:rPr lang="en-US" sz="2400" dirty="0"/>
              <a:t>will automatically be signed in to the </a:t>
            </a:r>
            <a:r>
              <a:rPr lang="en-US" sz="2400" dirty="0" smtClean="0"/>
              <a:t>app and brought to the main screen. You </a:t>
            </a:r>
            <a:r>
              <a:rPr lang="en-US" sz="2400" dirty="0"/>
              <a:t>will not be required to </a:t>
            </a:r>
            <a:r>
              <a:rPr lang="en-US" sz="2400" dirty="0" smtClean="0"/>
              <a:t>sign in again</a:t>
            </a:r>
            <a:r>
              <a:rPr lang="en-US" sz="2400" dirty="0"/>
              <a:t>, unless you need to login on another device</a:t>
            </a:r>
          </a:p>
          <a:p>
            <a:endParaRPr lang="en-US" sz="2400" dirty="0" smtClean="0"/>
          </a:p>
          <a:p>
            <a:r>
              <a:rPr lang="en-US" sz="2400" dirty="0" smtClean="0"/>
              <a:t>This main screen is empty, but when </a:t>
            </a:r>
            <a:r>
              <a:rPr lang="en-US" sz="2400" dirty="0"/>
              <a:t>you finally add some books in your bookshelf, the last </a:t>
            </a:r>
            <a:r>
              <a:rPr lang="en-US" sz="2400" dirty="0" smtClean="0"/>
              <a:t>book you read will </a:t>
            </a:r>
            <a:r>
              <a:rPr lang="en-US" sz="2400" dirty="0"/>
              <a:t>show </a:t>
            </a:r>
            <a:r>
              <a:rPr lang="en-US" sz="2400" dirty="0" smtClean="0"/>
              <a:t>here instead.</a:t>
            </a:r>
            <a:endParaRPr lang="en-US" sz="2400" dirty="0"/>
          </a:p>
          <a:p>
            <a:endParaRPr lang="en-US" sz="2400" dirty="0"/>
          </a:p>
          <a:p>
            <a:r>
              <a:rPr lang="en-US" sz="2400" dirty="0"/>
              <a:t>Tap  on the </a:t>
            </a:r>
            <a:r>
              <a:rPr lang="en-US" sz="2400" b="1" dirty="0"/>
              <a:t>Menu </a:t>
            </a:r>
            <a:r>
              <a:rPr lang="en-US" sz="2400" dirty="0"/>
              <a:t>button or swipe the screen as instructed.</a:t>
            </a:r>
          </a:p>
        </p:txBody>
      </p:sp>
      <p:cxnSp>
        <p:nvCxnSpPr>
          <p:cNvPr id="8" name="Straight Arrow Connector 7"/>
          <p:cNvCxnSpPr/>
          <p:nvPr/>
        </p:nvCxnSpPr>
        <p:spPr>
          <a:xfrm>
            <a:off x="4398818" y="685800"/>
            <a:ext cx="5715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970318" y="476250"/>
            <a:ext cx="457200" cy="4191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6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676400"/>
            <a:ext cx="2895600" cy="3970318"/>
          </a:xfrm>
          <a:prstGeom prst="rect">
            <a:avLst/>
          </a:prstGeom>
          <a:noFill/>
        </p:spPr>
        <p:txBody>
          <a:bodyPr wrap="square" rtlCol="0">
            <a:spAutoFit/>
          </a:bodyPr>
          <a:lstStyle/>
          <a:p>
            <a:r>
              <a:rPr lang="en-US" sz="2800" dirty="0" smtClean="0"/>
              <a:t>You will need to tell </a:t>
            </a:r>
            <a:r>
              <a:rPr lang="en-US" sz="2800" dirty="0" err="1" smtClean="0"/>
              <a:t>OverDrive</a:t>
            </a:r>
            <a:r>
              <a:rPr lang="en-US" sz="2800" dirty="0" smtClean="0"/>
              <a:t> which library you belong to.</a:t>
            </a:r>
          </a:p>
          <a:p>
            <a:endParaRPr lang="en-US" sz="2800" dirty="0" smtClean="0"/>
          </a:p>
          <a:p>
            <a:r>
              <a:rPr lang="en-US" sz="2800" dirty="0" smtClean="0"/>
              <a:t>Tap on the  </a:t>
            </a:r>
            <a:r>
              <a:rPr lang="en-US" sz="2800" dirty="0" smtClean="0"/>
              <a:t>“Add </a:t>
            </a:r>
            <a:r>
              <a:rPr lang="en-US" sz="2800" dirty="0" smtClean="0"/>
              <a:t>a </a:t>
            </a:r>
            <a:r>
              <a:rPr lang="en-US" sz="2800" dirty="0" smtClean="0"/>
              <a:t>Library”</a:t>
            </a:r>
            <a:r>
              <a:rPr lang="en-US" sz="2800" b="1" dirty="0" smtClean="0"/>
              <a:t> </a:t>
            </a:r>
            <a:r>
              <a:rPr lang="en-US" sz="2800" dirty="0" smtClean="0"/>
              <a:t>button</a:t>
            </a:r>
          </a:p>
          <a:p>
            <a:r>
              <a:rPr lang="en-US" sz="2800" dirty="0" smtClean="0"/>
              <a:t> </a:t>
            </a:r>
          </a:p>
          <a:p>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43362" cy="646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876800" y="862425"/>
            <a:ext cx="1219200"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371600"/>
            <a:ext cx="2895600" cy="5693866"/>
          </a:xfrm>
          <a:prstGeom prst="rect">
            <a:avLst/>
          </a:prstGeom>
          <a:noFill/>
        </p:spPr>
        <p:txBody>
          <a:bodyPr wrap="square" rtlCol="0">
            <a:spAutoFit/>
          </a:bodyPr>
          <a:lstStyle/>
          <a:p>
            <a:r>
              <a:rPr lang="en-US" sz="2800" dirty="0" smtClean="0"/>
              <a:t>In the search field, type the name of the town where </a:t>
            </a:r>
            <a:r>
              <a:rPr lang="en-US" sz="2800" dirty="0" smtClean="0"/>
              <a:t>your </a:t>
            </a:r>
            <a:r>
              <a:rPr lang="en-US" sz="2800" dirty="0" smtClean="0"/>
              <a:t>library is and tap the </a:t>
            </a:r>
            <a:r>
              <a:rPr lang="en-US" sz="2800" dirty="0" smtClean="0"/>
              <a:t>“Search” </a:t>
            </a:r>
            <a:r>
              <a:rPr lang="en-US" sz="2800" dirty="0" smtClean="0"/>
              <a:t>button.</a:t>
            </a:r>
          </a:p>
          <a:p>
            <a:endParaRPr lang="en-US" sz="2800" dirty="0"/>
          </a:p>
          <a:p>
            <a:r>
              <a:rPr lang="en-US" sz="2800" dirty="0" smtClean="0"/>
              <a:t>We are going to search for the library in Norristown.</a:t>
            </a:r>
          </a:p>
          <a:p>
            <a:r>
              <a:rPr lang="en-US" sz="2800" dirty="0" smtClean="0"/>
              <a:t> </a:t>
            </a:r>
          </a:p>
          <a:p>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0710"/>
            <a:ext cx="4167186" cy="666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410200" y="1549400"/>
            <a:ext cx="1676400" cy="685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71600"/>
            <a:ext cx="4152900" cy="4832092"/>
          </a:xfrm>
          <a:prstGeom prst="rect">
            <a:avLst/>
          </a:prstGeom>
          <a:noFill/>
        </p:spPr>
        <p:txBody>
          <a:bodyPr wrap="square" rtlCol="0">
            <a:spAutoFit/>
          </a:bodyPr>
          <a:lstStyle/>
          <a:p>
            <a:r>
              <a:rPr lang="en-US" sz="2800" dirty="0"/>
              <a:t>A list of libraries in and near your town may </a:t>
            </a:r>
            <a:r>
              <a:rPr lang="en-US" sz="2800" dirty="0" smtClean="0"/>
              <a:t>display.</a:t>
            </a:r>
            <a:endParaRPr lang="en-US" sz="2800" dirty="0"/>
          </a:p>
          <a:p>
            <a:endParaRPr lang="en-US" sz="2800" dirty="0"/>
          </a:p>
          <a:p>
            <a:r>
              <a:rPr lang="en-US" sz="2800" dirty="0"/>
              <a:t>Scroll or swipe until you see your library. Then tap on it.</a:t>
            </a:r>
          </a:p>
          <a:p>
            <a:r>
              <a:rPr lang="en-US" sz="2800" dirty="0"/>
              <a:t> </a:t>
            </a:r>
          </a:p>
          <a:p>
            <a:r>
              <a:rPr lang="en-US" sz="2800" dirty="0"/>
              <a:t>Ours was the only one on the list because it’s the only library in </a:t>
            </a:r>
            <a:r>
              <a:rPr lang="en-US" sz="2800" dirty="0" smtClean="0"/>
              <a:t>Norristown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5" name="Straight Arrow Connector 4"/>
          <p:cNvCxnSpPr/>
          <p:nvPr/>
        </p:nvCxnSpPr>
        <p:spPr>
          <a:xfrm>
            <a:off x="4114800" y="990600"/>
            <a:ext cx="838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Z:\SOP\Electronic Resources Technician\Overdrive v3.2 powerpoint revisions\Overdrive on Nexus 7\image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Autofit/>
          </a:bodyPr>
          <a:lstStyle/>
          <a:p>
            <a:pPr algn="l"/>
            <a:r>
              <a:rPr lang="en-US" sz="2800" dirty="0" smtClean="0"/>
              <a:t>The following screenshots were made using a Nexus 7 running the </a:t>
            </a:r>
            <a:r>
              <a:rPr lang="en-US" sz="2800" dirty="0" err="1" smtClean="0"/>
              <a:t>KitKat</a:t>
            </a:r>
            <a:r>
              <a:rPr lang="en-US" sz="2800" dirty="0" smtClean="0"/>
              <a:t> version of the OS. Your tablet may differ. This is meant as a general guide.</a:t>
            </a:r>
            <a:br>
              <a:rPr lang="en-US" sz="2800" dirty="0" smtClean="0"/>
            </a:br>
            <a:r>
              <a:rPr lang="en-US" sz="2800" dirty="0"/>
              <a:t/>
            </a:r>
            <a:br>
              <a:rPr lang="en-US" sz="2800" dirty="0"/>
            </a:br>
            <a:r>
              <a:rPr lang="en-US" sz="2800" dirty="0" smtClean="0"/>
              <a:t>If you are unfamiliar with your Nexus 7, please see the tutorial on Setting Up and Using a Nexus 7.</a:t>
            </a:r>
            <a:br>
              <a:rPr lang="en-US" sz="2800" dirty="0" smtClean="0"/>
            </a:br>
            <a:r>
              <a:rPr lang="en-US" sz="2800" dirty="0"/>
              <a:t/>
            </a:r>
            <a:br>
              <a:rPr lang="en-US" sz="2800" dirty="0"/>
            </a:br>
            <a:r>
              <a:rPr lang="en-US" sz="2800" dirty="0" smtClean="0"/>
              <a:t>Be aware that the latest version of </a:t>
            </a:r>
            <a:r>
              <a:rPr lang="en-US" sz="2800" dirty="0" err="1" smtClean="0"/>
              <a:t>OverDrive</a:t>
            </a:r>
            <a:r>
              <a:rPr lang="en-US" sz="2800" dirty="0" smtClean="0"/>
              <a:t> requires at least Android 4.0 installed on your Nexus.  To make sure you have the latest updates to </a:t>
            </a:r>
            <a:r>
              <a:rPr lang="en-US" sz="2800" dirty="0"/>
              <a:t>your device, go to Settings &gt; System &gt; </a:t>
            </a:r>
            <a:r>
              <a:rPr lang="en-US" sz="2800" dirty="0" smtClean="0"/>
              <a:t>About </a:t>
            </a:r>
            <a:r>
              <a:rPr lang="en-US" sz="2800" dirty="0"/>
              <a:t>tablet  &gt; System updates</a:t>
            </a:r>
            <a:r>
              <a:rPr lang="en-US" sz="2800" dirty="0" smtClean="0"/>
              <a:t>.</a:t>
            </a:r>
            <a:endParaRPr lang="en-US" sz="2800" dirty="0"/>
          </a:p>
        </p:txBody>
      </p:sp>
    </p:spTree>
    <p:extLst>
      <p:ext uri="{BB962C8B-B14F-4D97-AF65-F5344CB8AC3E}">
        <p14:creationId xmlns:p14="http://schemas.microsoft.com/office/powerpoint/2010/main" val="1663535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4919" y="1371600"/>
            <a:ext cx="2895600" cy="4401205"/>
          </a:xfrm>
          <a:prstGeom prst="rect">
            <a:avLst/>
          </a:prstGeom>
          <a:noFill/>
        </p:spPr>
        <p:txBody>
          <a:bodyPr wrap="square" rtlCol="0">
            <a:spAutoFit/>
          </a:bodyPr>
          <a:lstStyle/>
          <a:p>
            <a:r>
              <a:rPr lang="en-US" sz="2800" dirty="0" smtClean="0"/>
              <a:t>Tap on the star to add it to your library list. It will turn gold.</a:t>
            </a:r>
          </a:p>
          <a:p>
            <a:endParaRPr lang="en-US" sz="2800" dirty="0"/>
          </a:p>
          <a:p>
            <a:r>
              <a:rPr lang="en-US" sz="2800" dirty="0" smtClean="0"/>
              <a:t>The library will remain in your libraries list. You won’t have to search for it again.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9" name="Straight Arrow Connector 8"/>
          <p:cNvCxnSpPr/>
          <p:nvPr/>
        </p:nvCxnSpPr>
        <p:spPr>
          <a:xfrm>
            <a:off x="4344606" y="1905000"/>
            <a:ext cx="55016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124692"/>
            <a:ext cx="4108306" cy="657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227117"/>
            <a:ext cx="3276600" cy="4832092"/>
          </a:xfrm>
          <a:prstGeom prst="rect">
            <a:avLst/>
          </a:prstGeom>
          <a:noFill/>
        </p:spPr>
        <p:txBody>
          <a:bodyPr wrap="square" rtlCol="0">
            <a:spAutoFit/>
          </a:bodyPr>
          <a:lstStyle/>
          <a:p>
            <a:r>
              <a:rPr lang="en-US" sz="2800" dirty="0" smtClean="0"/>
              <a:t>You will see confirmation that your library has been added to your Get Books list.</a:t>
            </a:r>
          </a:p>
          <a:p>
            <a:endParaRPr lang="en-US" sz="2800" dirty="0"/>
          </a:p>
          <a:p>
            <a:r>
              <a:rPr lang="en-US" sz="2800" dirty="0" smtClean="0"/>
              <a:t>Then, tap the </a:t>
            </a:r>
            <a:r>
              <a:rPr lang="en-US" sz="2800" b="1" dirty="0" smtClean="0"/>
              <a:t>library name</a:t>
            </a:r>
            <a:r>
              <a:rPr lang="en-US" sz="2800" dirty="0" smtClean="0"/>
              <a:t> to be taken to the website that hosts the digital collection.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6567"/>
            <a:ext cx="4163229" cy="666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4495800" y="18288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67200" y="57912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62400" y="5514201"/>
            <a:ext cx="1143000" cy="276999"/>
          </a:xfrm>
          <a:prstGeom prst="rect">
            <a:avLst/>
          </a:prstGeom>
          <a:noFill/>
        </p:spPr>
        <p:txBody>
          <a:bodyPr wrap="square" rtlCol="0">
            <a:spAutoFit/>
          </a:bodyPr>
          <a:lstStyle/>
          <a:p>
            <a:r>
              <a:rPr lang="en-US" sz="1200" dirty="0" smtClean="0"/>
              <a:t>Confirmation</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SOP\Electronic Resources Technician\Overdrive v3.2 powerpoint revisions\Overdrive on Nexus 7\image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98"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0694" y="1295400"/>
            <a:ext cx="3590306" cy="4401205"/>
          </a:xfrm>
          <a:prstGeom prst="rect">
            <a:avLst/>
          </a:prstGeom>
          <a:noFill/>
        </p:spPr>
        <p:txBody>
          <a:bodyPr wrap="square" rtlCol="0">
            <a:spAutoFit/>
          </a:bodyPr>
          <a:lstStyle/>
          <a:p>
            <a:r>
              <a:rPr lang="en-US" sz="2800" dirty="0" smtClean="0"/>
              <a:t>The </a:t>
            </a:r>
            <a:r>
              <a:rPr lang="en-US" sz="2800" b="1" dirty="0" smtClean="0"/>
              <a:t>website</a:t>
            </a:r>
            <a:r>
              <a:rPr lang="en-US" sz="2800" dirty="0" smtClean="0"/>
              <a:t> for the digital collection opens up in the </a:t>
            </a:r>
            <a:r>
              <a:rPr lang="en-US" sz="2800" dirty="0" err="1" smtClean="0"/>
              <a:t>OverDrive</a:t>
            </a:r>
            <a:r>
              <a:rPr lang="en-US" sz="2800" dirty="0" smtClean="0"/>
              <a:t> app.</a:t>
            </a:r>
          </a:p>
          <a:p>
            <a:endParaRPr lang="en-US" sz="2800" dirty="0" smtClean="0"/>
          </a:p>
          <a:p>
            <a:r>
              <a:rPr lang="en-US" sz="2800" dirty="0" smtClean="0"/>
              <a:t>Sign into the website before you start to search for eBooks.</a:t>
            </a:r>
          </a:p>
          <a:p>
            <a:endParaRPr lang="en-US" sz="2800" dirty="0"/>
          </a:p>
          <a:p>
            <a:r>
              <a:rPr lang="en-US" sz="2800" dirty="0" smtClean="0"/>
              <a:t>Tap on the </a:t>
            </a:r>
            <a:r>
              <a:rPr lang="en-US" sz="2800" b="1" dirty="0" smtClean="0"/>
              <a:t>Sign</a:t>
            </a:r>
            <a:r>
              <a:rPr lang="en-US" sz="2800" dirty="0" smtClean="0"/>
              <a:t> </a:t>
            </a:r>
            <a:r>
              <a:rPr lang="en-US" sz="2800" b="1" dirty="0" smtClean="0"/>
              <a:t>In</a:t>
            </a:r>
            <a:r>
              <a:rPr lang="en-US" sz="2800" dirty="0" smtClean="0"/>
              <a:t> link. </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7" name="TextBox 6"/>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OverDrive App</a:t>
            </a:r>
            <a:endParaRPr lang="en-US" sz="2000" dirty="0">
              <a:solidFill>
                <a:schemeClr val="bg1"/>
              </a:solidFill>
            </a:endParaRPr>
          </a:p>
        </p:txBody>
      </p:sp>
      <p:sp>
        <p:nvSpPr>
          <p:cNvPr id="9" name="Oval 8"/>
          <p:cNvSpPr/>
          <p:nvPr/>
        </p:nvSpPr>
        <p:spPr>
          <a:xfrm>
            <a:off x="8328498" y="842453"/>
            <a:ext cx="609600" cy="41631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619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SOP\Electronic Resources Technician\Overdrive v3.2 powerpoint revisions\Overdrive on Nexus 7\image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644"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146" y="2438400"/>
            <a:ext cx="3590306" cy="2246769"/>
          </a:xfrm>
          <a:prstGeom prst="rect">
            <a:avLst/>
          </a:prstGeom>
          <a:noFill/>
        </p:spPr>
        <p:txBody>
          <a:bodyPr wrap="square" rtlCol="0">
            <a:spAutoFit/>
          </a:bodyPr>
          <a:lstStyle/>
          <a:p>
            <a:r>
              <a:rPr lang="en-US" sz="2800" dirty="0" smtClean="0"/>
              <a:t>In </a:t>
            </a:r>
            <a:r>
              <a:rPr lang="en-US" sz="2800" dirty="0"/>
              <a:t>the empty field, begin typing in the name of </a:t>
            </a:r>
            <a:r>
              <a:rPr lang="en-US" sz="2800" dirty="0" smtClean="0"/>
              <a:t>your </a:t>
            </a:r>
            <a:r>
              <a:rPr lang="en-US" sz="2800" dirty="0"/>
              <a:t>library, which </a:t>
            </a:r>
            <a:r>
              <a:rPr lang="en-US" sz="2800" dirty="0" smtClean="0"/>
              <a:t>in our case is  </a:t>
            </a:r>
            <a:r>
              <a:rPr lang="en-US" sz="2800" dirty="0"/>
              <a:t>Montgomery.</a:t>
            </a:r>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7" name="Straight Arrow Connector 6"/>
          <p:cNvCxnSpPr/>
          <p:nvPr/>
        </p:nvCxnSpPr>
        <p:spPr>
          <a:xfrm>
            <a:off x="4114800" y="25146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126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SOP\Electronic Resources Technician\Overdrive v3.2 powerpoint revisions\Overdrive on Nexus 7\image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1619"/>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597547"/>
            <a:ext cx="3590306" cy="2246769"/>
          </a:xfrm>
          <a:prstGeom prst="rect">
            <a:avLst/>
          </a:prstGeom>
          <a:noFill/>
        </p:spPr>
        <p:txBody>
          <a:bodyPr wrap="square" rtlCol="0">
            <a:spAutoFit/>
          </a:bodyPr>
          <a:lstStyle/>
          <a:p>
            <a:r>
              <a:rPr lang="en-US" sz="2800" dirty="0" smtClean="0"/>
              <a:t>As soon as you begin typing, you should see a list of possible matches. Tap on your library name.</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7" name="Straight Arrow Connector 6"/>
          <p:cNvCxnSpPr/>
          <p:nvPr/>
        </p:nvCxnSpPr>
        <p:spPr>
          <a:xfrm>
            <a:off x="4204855" y="27432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08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SOP\Electronic Resources Technician\Overdrive v3.2 powerpoint revisions\Overdrive on Nexus 7\image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362200"/>
            <a:ext cx="3590306" cy="3108543"/>
          </a:xfrm>
          <a:prstGeom prst="rect">
            <a:avLst/>
          </a:prstGeom>
          <a:noFill/>
        </p:spPr>
        <p:txBody>
          <a:bodyPr wrap="square" rtlCol="0">
            <a:spAutoFit/>
          </a:bodyPr>
          <a:lstStyle/>
          <a:p>
            <a:r>
              <a:rPr lang="en-US" sz="2800" dirty="0" smtClean="0"/>
              <a:t>A </a:t>
            </a:r>
            <a:r>
              <a:rPr lang="en-US" sz="2800" dirty="0"/>
              <a:t>new field will be </a:t>
            </a:r>
            <a:r>
              <a:rPr lang="en-US" sz="2800" dirty="0" smtClean="0"/>
              <a:t>displayed where you type </a:t>
            </a:r>
            <a:r>
              <a:rPr lang="en-US" sz="2800" dirty="0"/>
              <a:t>in your library card </a:t>
            </a:r>
            <a:r>
              <a:rPr lang="en-US" sz="2800" dirty="0" smtClean="0"/>
              <a:t>number.</a:t>
            </a:r>
          </a:p>
          <a:p>
            <a:endParaRPr lang="en-US" sz="2800" dirty="0"/>
          </a:p>
          <a:p>
            <a:r>
              <a:rPr lang="en-US" sz="2800" dirty="0" smtClean="0"/>
              <a:t>Then tap the </a:t>
            </a:r>
            <a:r>
              <a:rPr lang="en-US" sz="2800" b="1" dirty="0" smtClean="0"/>
              <a:t>Sign in </a:t>
            </a:r>
            <a:r>
              <a:rPr lang="en-US" sz="2800" dirty="0" smtClean="0"/>
              <a:t>button.</a:t>
            </a:r>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7" name="Straight Arrow Connector 6"/>
          <p:cNvCxnSpPr/>
          <p:nvPr/>
        </p:nvCxnSpPr>
        <p:spPr>
          <a:xfrm>
            <a:off x="4316555" y="28956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358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Z:\SOP\Electronic Resources Technician\Overdrive v3.2 powerpoint revisions\Overdrive on Nexus 7\image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2123" y="2667000"/>
            <a:ext cx="3852553" cy="2677656"/>
          </a:xfrm>
          <a:prstGeom prst="rect">
            <a:avLst/>
          </a:prstGeom>
          <a:noFill/>
        </p:spPr>
        <p:txBody>
          <a:bodyPr wrap="square" rtlCol="0">
            <a:spAutoFit/>
          </a:bodyPr>
          <a:lstStyle/>
          <a:p>
            <a:r>
              <a:rPr lang="en-US" sz="2800" dirty="0" smtClean="0"/>
              <a:t>On the next screen, tap </a:t>
            </a:r>
            <a:r>
              <a:rPr lang="en-US" sz="2800" dirty="0"/>
              <a:t>on the </a:t>
            </a:r>
            <a:r>
              <a:rPr lang="en-US" sz="2800" b="1" dirty="0"/>
              <a:t>magnifying glass </a:t>
            </a:r>
            <a:r>
              <a:rPr lang="en-US" sz="2800" dirty="0" smtClean="0"/>
              <a:t>in order to start looking for a book.</a:t>
            </a:r>
            <a:endParaRPr lang="en-US" sz="2800" dirty="0"/>
          </a:p>
          <a:p>
            <a:endParaRPr lang="en-US" sz="2800" dirty="0" smtClean="0"/>
          </a:p>
          <a:p>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11" name="Oval 10"/>
          <p:cNvSpPr/>
          <p:nvPr/>
        </p:nvSpPr>
        <p:spPr>
          <a:xfrm>
            <a:off x="8382000" y="1759527"/>
            <a:ext cx="457200" cy="381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639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SOP\Electronic Resources Technician\Overdrive v3.2 powerpoint revisions\Overdrive on Nexus 7\image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577"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990600"/>
            <a:ext cx="4487642" cy="6555641"/>
          </a:xfrm>
          <a:prstGeom prst="rect">
            <a:avLst/>
          </a:prstGeom>
          <a:noFill/>
        </p:spPr>
        <p:txBody>
          <a:bodyPr wrap="square" rtlCol="0">
            <a:spAutoFit/>
          </a:bodyPr>
          <a:lstStyle/>
          <a:p>
            <a:r>
              <a:rPr lang="en-US" sz="2800" dirty="0"/>
              <a:t>Our strategy right now is going to be to look for a book in the EPUB format (because that format is readable in our </a:t>
            </a:r>
            <a:r>
              <a:rPr lang="en-US" sz="2800" dirty="0" err="1" smtClean="0"/>
              <a:t>OverDrive</a:t>
            </a:r>
            <a:r>
              <a:rPr lang="en-US" sz="2800" dirty="0" smtClean="0"/>
              <a:t> </a:t>
            </a:r>
            <a:r>
              <a:rPr lang="en-US" sz="2800" dirty="0"/>
              <a:t>app) and that is by a certain author. </a:t>
            </a:r>
          </a:p>
          <a:p>
            <a:endParaRPr lang="en-US" sz="2800" dirty="0"/>
          </a:p>
          <a:p>
            <a:r>
              <a:rPr lang="en-US" sz="2800" dirty="0"/>
              <a:t>In order to conduct a search using parameters we need to do an advanced </a:t>
            </a:r>
            <a:r>
              <a:rPr lang="en-US" sz="2800" dirty="0" smtClean="0"/>
              <a:t>search.</a:t>
            </a:r>
            <a:endParaRPr lang="en-US" sz="2800" dirty="0"/>
          </a:p>
          <a:p>
            <a:endParaRPr lang="en-US" sz="2800" dirty="0"/>
          </a:p>
          <a:p>
            <a:r>
              <a:rPr lang="en-US" sz="2800" dirty="0" smtClean="0"/>
              <a:t>Tap </a:t>
            </a:r>
            <a:r>
              <a:rPr lang="en-US" sz="2800" dirty="0"/>
              <a:t>on the </a:t>
            </a:r>
            <a:r>
              <a:rPr lang="en-US" sz="2800" b="1" dirty="0"/>
              <a:t>Advanced</a:t>
            </a:r>
            <a:r>
              <a:rPr lang="en-US" sz="2800" dirty="0"/>
              <a:t> </a:t>
            </a:r>
            <a:r>
              <a:rPr lang="en-US" sz="2800" b="1" dirty="0"/>
              <a:t>Search</a:t>
            </a:r>
            <a:r>
              <a:rPr lang="en-US" sz="2800" dirty="0"/>
              <a:t> link.</a:t>
            </a:r>
          </a:p>
          <a:p>
            <a:endParaRPr lang="en-US" sz="2800" dirty="0" smtClean="0"/>
          </a:p>
          <a:p>
            <a:endParaRPr lang="en-US" sz="2800" dirty="0"/>
          </a:p>
        </p:txBody>
      </p:sp>
      <p:sp>
        <p:nvSpPr>
          <p:cNvPr id="8" name="TextBox 7"/>
          <p:cNvSpPr txBox="1"/>
          <p:nvPr/>
        </p:nvSpPr>
        <p:spPr>
          <a:xfrm>
            <a:off x="152400" y="152401"/>
            <a:ext cx="4572000" cy="40011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Using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9" name="TextBox 8"/>
          <p:cNvSpPr txBox="1"/>
          <p:nvPr/>
        </p:nvSpPr>
        <p:spPr>
          <a:xfrm>
            <a:off x="152400" y="152401"/>
            <a:ext cx="4572000" cy="707886"/>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started with the</a:t>
            </a:r>
          </a:p>
          <a:p>
            <a:pPr algn="ctr"/>
            <a:r>
              <a:rPr lang="en-US" sz="2000" dirty="0" smtClean="0">
                <a:solidFill>
                  <a:schemeClr val="bg1"/>
                </a:solidFill>
              </a:rPr>
              <a:t>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cxnSp>
        <p:nvCxnSpPr>
          <p:cNvPr id="7" name="Straight Arrow Connector 6"/>
          <p:cNvCxnSpPr/>
          <p:nvPr/>
        </p:nvCxnSpPr>
        <p:spPr>
          <a:xfrm>
            <a:off x="4572000" y="2511631"/>
            <a:ext cx="583399"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41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SOP\Electronic Resources Technician\Overdrive v3.2 powerpoint revisions\Overdrive on Nexus 7\image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521"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6087" y="1676400"/>
            <a:ext cx="3429000" cy="3108543"/>
          </a:xfrm>
          <a:prstGeom prst="rect">
            <a:avLst/>
          </a:prstGeom>
          <a:noFill/>
        </p:spPr>
        <p:txBody>
          <a:bodyPr wrap="square" rtlCol="0">
            <a:spAutoFit/>
          </a:bodyPr>
          <a:lstStyle/>
          <a:p>
            <a:r>
              <a:rPr lang="en-US" sz="2800" dirty="0" smtClean="0"/>
              <a:t>In the advanced search form, type Stephen King in the Author/Creator field.</a:t>
            </a:r>
          </a:p>
          <a:p>
            <a:endParaRPr lang="en-US" sz="2800" dirty="0"/>
          </a:p>
          <a:p>
            <a:r>
              <a:rPr lang="en-US" sz="2800" dirty="0" smtClean="0"/>
              <a:t>Then tap the </a:t>
            </a:r>
            <a:r>
              <a:rPr lang="en-US" sz="2800" b="1" dirty="0" smtClean="0"/>
              <a:t>All Formats </a:t>
            </a:r>
            <a:r>
              <a:rPr lang="en-US" sz="2800" dirty="0" smtClean="0"/>
              <a:t>button.</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092750" y="27432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35087" y="44958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721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SOP\Electronic Resources Technician\Overdrive v3.2 powerpoint revisions\Overdrive on Nexus 7\image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96" y="169863"/>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900" y="1311057"/>
            <a:ext cx="3429000" cy="5262979"/>
          </a:xfrm>
          <a:prstGeom prst="rect">
            <a:avLst/>
          </a:prstGeom>
          <a:noFill/>
        </p:spPr>
        <p:txBody>
          <a:bodyPr wrap="square" rtlCol="0">
            <a:spAutoFit/>
          </a:bodyPr>
          <a:lstStyle/>
          <a:p>
            <a:r>
              <a:rPr lang="en-US" sz="2800" dirty="0" smtClean="0"/>
              <a:t>Most of the eBooks in the collection are in the </a:t>
            </a:r>
            <a:r>
              <a:rPr lang="en-US" sz="2800" dirty="0"/>
              <a:t>EPUB </a:t>
            </a:r>
            <a:r>
              <a:rPr lang="en-US" sz="2800" dirty="0" smtClean="0"/>
              <a:t>format, and the OverDrive app is ideal for reading EPUBs. </a:t>
            </a:r>
          </a:p>
          <a:p>
            <a:endParaRPr lang="en-US" sz="2800" dirty="0"/>
          </a:p>
          <a:p>
            <a:r>
              <a:rPr lang="en-US" sz="2800" dirty="0" smtClean="0"/>
              <a:t>Therefore, we’re going to limit our search to the </a:t>
            </a:r>
            <a:r>
              <a:rPr lang="en-US" sz="2800" dirty="0"/>
              <a:t>EPUB </a:t>
            </a:r>
            <a:r>
              <a:rPr lang="en-US" sz="2800" dirty="0" smtClean="0"/>
              <a:t>format. Tap on </a:t>
            </a:r>
            <a:r>
              <a:rPr lang="en-US" sz="2800" b="1" dirty="0" smtClean="0"/>
              <a:t>EPUB</a:t>
            </a:r>
            <a:r>
              <a:rPr lang="en-US" sz="2800" dirty="0" smtClean="0"/>
              <a:t> </a:t>
            </a:r>
            <a:r>
              <a:rPr lang="en-US" sz="2800" b="1" dirty="0" smtClean="0"/>
              <a:t>eBook</a:t>
            </a:r>
            <a:r>
              <a:rPr lang="en-US" sz="2800" dirty="0" smtClean="0"/>
              <a:t>.</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152900" y="365760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5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001000" cy="52322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a:solidFill>
                  <a:schemeClr val="bg1"/>
                </a:solidFill>
              </a:rPr>
              <a:t>Overview of Basic </a:t>
            </a:r>
            <a:r>
              <a:rPr lang="en-US" sz="2800" dirty="0" smtClean="0">
                <a:solidFill>
                  <a:schemeClr val="bg1"/>
                </a:solidFill>
              </a:rPr>
              <a:t>Steps</a:t>
            </a:r>
            <a:endParaRPr lang="en-US" sz="2800" dirty="0">
              <a:solidFill>
                <a:schemeClr val="bg1"/>
              </a:solidFill>
            </a:endParaRPr>
          </a:p>
        </p:txBody>
      </p:sp>
      <p:sp>
        <p:nvSpPr>
          <p:cNvPr id="5" name="TextBox 4"/>
          <p:cNvSpPr txBox="1"/>
          <p:nvPr/>
        </p:nvSpPr>
        <p:spPr>
          <a:xfrm>
            <a:off x="977736" y="1371600"/>
            <a:ext cx="7543800" cy="4770537"/>
          </a:xfrm>
          <a:prstGeom prst="rect">
            <a:avLst/>
          </a:prstGeom>
          <a:noFill/>
        </p:spPr>
        <p:txBody>
          <a:bodyPr wrap="square" rtlCol="0">
            <a:spAutoFit/>
          </a:bodyPr>
          <a:lstStyle/>
          <a:p>
            <a:pPr algn="ctr"/>
            <a:endParaRPr lang="en-US" sz="2400" i="1" dirty="0">
              <a:solidFill>
                <a:prstClr val="black"/>
              </a:solidFill>
            </a:endParaRPr>
          </a:p>
          <a:p>
            <a:pPr marL="457200" indent="-457200">
              <a:buFont typeface="+mj-lt"/>
              <a:buAutoNum type="arabicPeriod"/>
            </a:pPr>
            <a:r>
              <a:rPr lang="en-US" sz="2800" dirty="0" smtClean="0">
                <a:solidFill>
                  <a:prstClr val="black"/>
                </a:solidFill>
              </a:rPr>
              <a:t>Download the </a:t>
            </a:r>
            <a:r>
              <a:rPr lang="en-US" sz="2800" dirty="0" err="1" smtClean="0">
                <a:solidFill>
                  <a:prstClr val="black"/>
                </a:solidFill>
              </a:rPr>
              <a:t>OverDrive</a:t>
            </a:r>
            <a:r>
              <a:rPr lang="en-US" sz="2800" dirty="0" smtClean="0">
                <a:solidFill>
                  <a:prstClr val="black"/>
                </a:solidFill>
              </a:rPr>
              <a:t> App to your tablet.</a:t>
            </a:r>
            <a:endParaRPr lang="en-US" sz="2800" dirty="0">
              <a:solidFill>
                <a:prstClr val="black"/>
              </a:solidFill>
            </a:endParaRPr>
          </a:p>
          <a:p>
            <a:pPr marL="457200" indent="-457200">
              <a:buFont typeface="+mj-lt"/>
              <a:buAutoNum type="arabicPeriod"/>
            </a:pPr>
            <a:endParaRPr lang="en-US" sz="2800" dirty="0">
              <a:solidFill>
                <a:prstClr val="black"/>
              </a:solidFill>
            </a:endParaRPr>
          </a:p>
          <a:p>
            <a:pPr marL="457200" indent="-457200">
              <a:buFont typeface="+mj-lt"/>
              <a:buAutoNum type="arabicPeriod"/>
            </a:pPr>
            <a:r>
              <a:rPr lang="en-US" sz="2800" dirty="0" smtClean="0">
                <a:solidFill>
                  <a:prstClr val="black"/>
                </a:solidFill>
              </a:rPr>
              <a:t>Sign up for an OverDrive </a:t>
            </a:r>
            <a:r>
              <a:rPr lang="en-US" sz="2800" dirty="0" smtClean="0">
                <a:solidFill>
                  <a:prstClr val="black"/>
                </a:solidFill>
              </a:rPr>
              <a:t>account.</a:t>
            </a:r>
            <a:endParaRPr lang="en-US" sz="2800" dirty="0">
              <a:solidFill>
                <a:prstClr val="black"/>
              </a:solidFill>
            </a:endParaRPr>
          </a:p>
          <a:p>
            <a:pPr marL="457200" indent="-457200">
              <a:buFont typeface="+mj-lt"/>
              <a:buAutoNum type="arabicPeriod"/>
            </a:pPr>
            <a:endParaRPr lang="en-US" sz="2800" dirty="0">
              <a:solidFill>
                <a:prstClr val="black"/>
              </a:solidFill>
            </a:endParaRPr>
          </a:p>
          <a:p>
            <a:pPr marL="457200" indent="-457200">
              <a:buFont typeface="+mj-lt"/>
              <a:buAutoNum type="arabicPeriod"/>
            </a:pPr>
            <a:r>
              <a:rPr lang="en-US" sz="2800" dirty="0" smtClean="0">
                <a:solidFill>
                  <a:prstClr val="black"/>
                </a:solidFill>
              </a:rPr>
              <a:t>Use the OverDrive app to search library digital collection and check out a </a:t>
            </a:r>
            <a:r>
              <a:rPr lang="en-US" sz="2800" dirty="0" smtClean="0">
                <a:solidFill>
                  <a:prstClr val="black"/>
                </a:solidFill>
              </a:rPr>
              <a:t>book.</a:t>
            </a:r>
            <a:endParaRPr lang="en-US" sz="2800" dirty="0" smtClean="0">
              <a:solidFill>
                <a:prstClr val="black"/>
              </a:solidFill>
            </a:endParaRPr>
          </a:p>
          <a:p>
            <a:pPr marL="457200" indent="-457200">
              <a:buFont typeface="+mj-lt"/>
              <a:buAutoNum type="arabicPeriod"/>
            </a:pPr>
            <a:endParaRPr lang="en-US" sz="2800" dirty="0" smtClean="0">
              <a:solidFill>
                <a:prstClr val="black"/>
              </a:solidFill>
            </a:endParaRPr>
          </a:p>
          <a:p>
            <a:pPr marL="457200" indent="-457200">
              <a:buFont typeface="+mj-lt"/>
              <a:buAutoNum type="arabicPeriod"/>
            </a:pPr>
            <a:r>
              <a:rPr lang="en-US" sz="2800" dirty="0" smtClean="0">
                <a:solidFill>
                  <a:prstClr val="black"/>
                </a:solidFill>
              </a:rPr>
              <a:t>Use OverDrive to read and manage your </a:t>
            </a:r>
            <a:r>
              <a:rPr lang="en-US" sz="2800" dirty="0" smtClean="0">
                <a:solidFill>
                  <a:prstClr val="black"/>
                </a:solidFill>
              </a:rPr>
              <a:t>eBooks.</a:t>
            </a:r>
            <a:endParaRPr lang="en-US" sz="2800" dirty="0" smtClean="0">
              <a:solidFill>
                <a:prstClr val="black"/>
              </a:solidFill>
            </a:endParaRPr>
          </a:p>
          <a:p>
            <a:pPr marL="457200" indent="-457200">
              <a:buFont typeface="+mj-lt"/>
              <a:buAutoNum type="arabicPeriod"/>
            </a:pPr>
            <a:endParaRPr lang="en-US" sz="2800" dirty="0">
              <a:solidFill>
                <a:prstClr val="black"/>
              </a:solidFill>
            </a:endParaRPr>
          </a:p>
        </p:txBody>
      </p:sp>
      <p:sp>
        <p:nvSpPr>
          <p:cNvPr id="6" name="Slide Number Placeholder 5"/>
          <p:cNvSpPr>
            <a:spLocks noGrp="1"/>
          </p:cNvSpPr>
          <p:nvPr>
            <p:ph type="sldNum" sz="quarter" idx="12"/>
          </p:nvPr>
        </p:nvSpPr>
        <p:spPr/>
        <p:txBody>
          <a:bodyPr/>
          <a:lstStyle/>
          <a:p>
            <a:fld id="{682DB454-FBD6-4DD7-8956-696EFA8BCCE1}"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Tree>
    <p:extLst>
      <p:ext uri="{BB962C8B-B14F-4D97-AF65-F5344CB8AC3E}">
        <p14:creationId xmlns:p14="http://schemas.microsoft.com/office/powerpoint/2010/main" val="391742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SOP\Electronic Resources Technician\Overdrive v3.2 powerpoint revisions\Overdrive on Nexus 7\image0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32"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8274" y="2343714"/>
            <a:ext cx="3429000" cy="2246769"/>
          </a:xfrm>
          <a:prstGeom prst="rect">
            <a:avLst/>
          </a:prstGeom>
          <a:noFill/>
        </p:spPr>
        <p:txBody>
          <a:bodyPr wrap="square" rtlCol="0">
            <a:spAutoFit/>
          </a:bodyPr>
          <a:lstStyle/>
          <a:p>
            <a:r>
              <a:rPr lang="en-US" sz="2800" dirty="0" smtClean="0"/>
              <a:t>Next, tap into the checkbox next to </a:t>
            </a:r>
            <a:r>
              <a:rPr lang="en-US" sz="2800" b="1" dirty="0" smtClean="0"/>
              <a:t>Show only titles with copies available</a:t>
            </a:r>
            <a:r>
              <a:rPr lang="en-US" sz="2800" dirty="0" smtClean="0"/>
              <a:t>, and then tap </a:t>
            </a:r>
            <a:r>
              <a:rPr lang="en-US" sz="2800" b="1" dirty="0" smtClean="0"/>
              <a:t>Search.</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a:off x="4210792" y="5433950"/>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22173" y="5750626"/>
            <a:ext cx="7620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26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SOP\Electronic Resources Technician\Overdrive v3.2 powerpoint revisions\Overdrive on Nexus 7\image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53" y="121723"/>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3900" y="1600200"/>
            <a:ext cx="3429000" cy="3539430"/>
          </a:xfrm>
          <a:prstGeom prst="rect">
            <a:avLst/>
          </a:prstGeom>
          <a:noFill/>
        </p:spPr>
        <p:txBody>
          <a:bodyPr wrap="square" rtlCol="0">
            <a:spAutoFit/>
          </a:bodyPr>
          <a:lstStyle/>
          <a:p>
            <a:r>
              <a:rPr lang="en-US" sz="2800" dirty="0" smtClean="0"/>
              <a:t>The Search results can be viewed in two different ways.</a:t>
            </a:r>
          </a:p>
          <a:p>
            <a:endParaRPr lang="en-US" sz="2800" dirty="0"/>
          </a:p>
          <a:p>
            <a:pPr lvl="0"/>
            <a:r>
              <a:rPr lang="en-US" sz="2800" dirty="0" smtClean="0"/>
              <a:t>The </a:t>
            </a:r>
            <a:r>
              <a:rPr lang="en-US" sz="2800" b="1" dirty="0" smtClean="0"/>
              <a:t>Cover</a:t>
            </a:r>
            <a:r>
              <a:rPr lang="en-US" sz="2800" dirty="0" smtClean="0"/>
              <a:t> view shows </a:t>
            </a:r>
            <a:r>
              <a:rPr lang="en-US" sz="2800" dirty="0"/>
              <a:t>only the Covers of books along with their title and </a:t>
            </a:r>
            <a:r>
              <a:rPr lang="en-US" sz="2800" dirty="0" smtClean="0"/>
              <a:t>author. </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11" name="Oval 10"/>
          <p:cNvSpPr/>
          <p:nvPr/>
        </p:nvSpPr>
        <p:spPr>
          <a:xfrm>
            <a:off x="4919352" y="3384036"/>
            <a:ext cx="414647" cy="41676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584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Z:\SOP\Electronic Resources Technician\Overdrive v3.2 powerpoint revisions\Overdrive on Nexus 7\image0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259" y="121723"/>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391" y="1143000"/>
            <a:ext cx="4477957" cy="4832092"/>
          </a:xfrm>
          <a:prstGeom prst="rect">
            <a:avLst/>
          </a:prstGeom>
          <a:noFill/>
        </p:spPr>
        <p:txBody>
          <a:bodyPr wrap="square" rtlCol="0">
            <a:spAutoFit/>
          </a:bodyPr>
          <a:lstStyle/>
          <a:p>
            <a:pPr lvl="0"/>
            <a:r>
              <a:rPr lang="en-US" sz="2800" dirty="0" smtClean="0"/>
              <a:t>The </a:t>
            </a:r>
            <a:r>
              <a:rPr lang="en-US" sz="2800" b="1" dirty="0"/>
              <a:t>List</a:t>
            </a:r>
            <a:r>
              <a:rPr lang="en-US" sz="2800" dirty="0"/>
              <a:t> view gives you slightly </a:t>
            </a:r>
            <a:r>
              <a:rPr lang="en-US" sz="2800" dirty="0" smtClean="0"/>
              <a:t>different </a:t>
            </a:r>
            <a:r>
              <a:rPr lang="en-US" sz="2800" dirty="0"/>
              <a:t>information </a:t>
            </a:r>
            <a:r>
              <a:rPr lang="en-US" sz="2800" dirty="0" smtClean="0"/>
              <a:t>and includes a </a:t>
            </a:r>
            <a:r>
              <a:rPr lang="en-US" sz="2800" b="1" dirty="0" smtClean="0"/>
              <a:t>Borrow</a:t>
            </a:r>
            <a:r>
              <a:rPr lang="en-US" sz="2800" dirty="0" smtClean="0"/>
              <a:t> button.</a:t>
            </a:r>
          </a:p>
          <a:p>
            <a:pPr lvl="0"/>
            <a:endParaRPr lang="en-US" sz="2800" dirty="0"/>
          </a:p>
          <a:p>
            <a:pPr lvl="0"/>
            <a:r>
              <a:rPr lang="en-US" sz="2800" dirty="0" smtClean="0"/>
              <a:t>However, if you use the Borrow button, </a:t>
            </a:r>
            <a:r>
              <a:rPr lang="en-US" sz="2800" u="sng" dirty="0" smtClean="0"/>
              <a:t>you won’t be able to choose a lending period</a:t>
            </a:r>
            <a:r>
              <a:rPr lang="en-US" sz="2800" dirty="0" smtClean="0"/>
              <a:t>. In order to choose a lending period you need to tap on the book cover.</a:t>
            </a:r>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5" name="Oval 4"/>
          <p:cNvSpPr/>
          <p:nvPr/>
        </p:nvSpPr>
        <p:spPr>
          <a:xfrm>
            <a:off x="5245925" y="1700151"/>
            <a:ext cx="381000" cy="3952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735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Z:\SOP\Electronic Resources Technician\Overdrive v3.2 powerpoint revisions\Overdrive on Nexus 7\image0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798" y="1143000"/>
            <a:ext cx="3836225" cy="4832092"/>
          </a:xfrm>
          <a:prstGeom prst="rect">
            <a:avLst/>
          </a:prstGeom>
          <a:noFill/>
        </p:spPr>
        <p:txBody>
          <a:bodyPr wrap="square" rtlCol="0">
            <a:spAutoFit/>
          </a:bodyPr>
          <a:lstStyle/>
          <a:p>
            <a:endParaRPr lang="en-US" sz="2800" dirty="0"/>
          </a:p>
          <a:p>
            <a:r>
              <a:rPr lang="en-US" sz="2800" dirty="0" smtClean="0"/>
              <a:t>Back in the </a:t>
            </a:r>
            <a:r>
              <a:rPr lang="en-US" sz="2800" b="1" dirty="0" smtClean="0"/>
              <a:t>Cover</a:t>
            </a:r>
            <a:r>
              <a:rPr lang="en-US" sz="2800" dirty="0" smtClean="0"/>
              <a:t> view, we are scrolling through the results list and we decide </a:t>
            </a:r>
            <a:r>
              <a:rPr lang="en-US" sz="2800" dirty="0"/>
              <a:t>to borrow </a:t>
            </a:r>
            <a:r>
              <a:rPr lang="en-US" sz="2800" b="1" i="1" dirty="0" smtClean="0"/>
              <a:t>Blockade Billy.</a:t>
            </a:r>
            <a:endParaRPr lang="en-US" sz="2800" b="1" dirty="0" smtClean="0"/>
          </a:p>
          <a:p>
            <a:endParaRPr lang="en-US" sz="2800" dirty="0"/>
          </a:p>
          <a:p>
            <a:r>
              <a:rPr lang="en-US" sz="2800" dirty="0" smtClean="0"/>
              <a:t>Tap </a:t>
            </a:r>
            <a:r>
              <a:rPr lang="en-US" sz="2800" dirty="0"/>
              <a:t>on the </a:t>
            </a:r>
            <a:r>
              <a:rPr lang="en-US" sz="2800" b="1" dirty="0" smtClean="0"/>
              <a:t>cover </a:t>
            </a:r>
            <a:r>
              <a:rPr lang="en-US" sz="2800" b="1" dirty="0"/>
              <a:t>of the </a:t>
            </a:r>
            <a:r>
              <a:rPr lang="en-US" sz="2800" b="1" dirty="0" smtClean="0"/>
              <a:t>book</a:t>
            </a:r>
            <a:r>
              <a:rPr lang="en-US" sz="2800" dirty="0" smtClean="0"/>
              <a:t> to open the borrowing options.</a:t>
            </a:r>
            <a:endParaRPr lang="en-US" sz="2800" dirty="0"/>
          </a:p>
          <a:p>
            <a:pPr lvl="0"/>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Tree>
    <p:extLst>
      <p:ext uri="{BB962C8B-B14F-4D97-AF65-F5344CB8AC3E}">
        <p14:creationId xmlns:p14="http://schemas.microsoft.com/office/powerpoint/2010/main" val="3602983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Z:\SOP\Electronic Resources Technician\Overdrive v3.2 powerpoint revisions\Overdrive on Nexus 7\image0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3287"/>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797" y="1440440"/>
            <a:ext cx="3836225" cy="3970318"/>
          </a:xfrm>
          <a:prstGeom prst="rect">
            <a:avLst/>
          </a:prstGeom>
          <a:noFill/>
        </p:spPr>
        <p:txBody>
          <a:bodyPr wrap="square" rtlCol="0">
            <a:spAutoFit/>
          </a:bodyPr>
          <a:lstStyle/>
          <a:p>
            <a:r>
              <a:rPr lang="en-US" sz="2800" dirty="0"/>
              <a:t>After you tap the cover, there are some quick options you can perform on the book.  We want to see the page with all of the information pertaining to the book, so tap on the “more” </a:t>
            </a:r>
            <a:r>
              <a:rPr lang="en-US" sz="2800" dirty="0" smtClean="0"/>
              <a:t>button.</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5" name="Oval 4"/>
          <p:cNvSpPr/>
          <p:nvPr/>
        </p:nvSpPr>
        <p:spPr>
          <a:xfrm>
            <a:off x="8382000" y="5015471"/>
            <a:ext cx="381000" cy="3952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318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SOP\Electronic Resources Technician\Overdrive v3.2 powerpoint revisions\Overdrive on Nexus 7\image0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1960"/>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268" y="610136"/>
            <a:ext cx="4495800" cy="6247864"/>
          </a:xfrm>
          <a:prstGeom prst="rect">
            <a:avLst/>
          </a:prstGeom>
          <a:noFill/>
        </p:spPr>
        <p:txBody>
          <a:bodyPr wrap="square" rtlCol="0">
            <a:spAutoFit/>
          </a:bodyPr>
          <a:lstStyle/>
          <a:p>
            <a:r>
              <a:rPr lang="en-US" sz="2800" dirty="0" smtClean="0"/>
              <a:t>Note the </a:t>
            </a:r>
            <a:r>
              <a:rPr lang="en-US" sz="2800" b="1" dirty="0" smtClean="0"/>
              <a:t>Borrow</a:t>
            </a:r>
            <a:r>
              <a:rPr lang="en-US" sz="2800" dirty="0" smtClean="0"/>
              <a:t> button and the message underneath that says the title can be borrowed for 14 days.</a:t>
            </a:r>
          </a:p>
          <a:p>
            <a:endParaRPr lang="en-US" dirty="0"/>
          </a:p>
          <a:p>
            <a:r>
              <a:rPr lang="en-US" sz="2800" dirty="0" smtClean="0"/>
              <a:t>This loan period draws from a setting in your account that applies to all digital loans. </a:t>
            </a:r>
          </a:p>
          <a:p>
            <a:endParaRPr lang="en-US" dirty="0"/>
          </a:p>
          <a:p>
            <a:r>
              <a:rPr lang="en-US" sz="2800" dirty="0" smtClean="0"/>
              <a:t>The following screens show how to change this setting if you want the book for less or more time. We’ll start by tapping on “Change your lending period</a:t>
            </a:r>
            <a:r>
              <a:rPr lang="en-US" sz="2800" dirty="0" smtClean="0"/>
              <a:t>”.</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337962" y="3200400"/>
            <a:ext cx="615538"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367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SOP\Electronic Resources Technician\Overdrive v3.2 powerpoint revisions\Overdrive on Nexus 7\image0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4000" y="1574800"/>
            <a:ext cx="4495800" cy="4154984"/>
          </a:xfrm>
          <a:prstGeom prst="rect">
            <a:avLst/>
          </a:prstGeom>
          <a:noFill/>
        </p:spPr>
        <p:txBody>
          <a:bodyPr wrap="square" rtlCol="0">
            <a:spAutoFit/>
          </a:bodyPr>
          <a:lstStyle/>
          <a:p>
            <a:pPr lvl="0"/>
            <a:r>
              <a:rPr lang="en-US" sz="2400" dirty="0" smtClean="0"/>
              <a:t>This screen is the </a:t>
            </a:r>
            <a:r>
              <a:rPr lang="en-US" sz="2400" dirty="0"/>
              <a:t>account settings.  Tap on the desired lending period for your eBooks</a:t>
            </a:r>
            <a:r>
              <a:rPr lang="en-US" sz="2400" dirty="0" smtClean="0"/>
              <a:t>. We’re going to change ours to 21 days.</a:t>
            </a:r>
          </a:p>
          <a:p>
            <a:pPr lvl="0"/>
            <a:endParaRPr lang="en-US" sz="2400" dirty="0"/>
          </a:p>
          <a:p>
            <a:pPr lvl="0"/>
            <a:r>
              <a:rPr lang="en-US" sz="2400" dirty="0"/>
              <a:t>Now tap the back button ONCE.  Make sure to wait until the page loads.  Tapping the back button twice exits the app, and you may have to start over again to get your book.</a:t>
            </a:r>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6537724" y="4572000"/>
            <a:ext cx="792952"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077200" y="323911"/>
            <a:ext cx="457200" cy="36188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483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SOP\Electronic Resources Technician\Overdrive v3.2 powerpoint revisions\Overdrive on Nexus 7\image0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299" y="1219200"/>
            <a:ext cx="4495800" cy="5047536"/>
          </a:xfrm>
          <a:prstGeom prst="rect">
            <a:avLst/>
          </a:prstGeom>
          <a:noFill/>
        </p:spPr>
        <p:txBody>
          <a:bodyPr wrap="square" rtlCol="0">
            <a:spAutoFit/>
          </a:bodyPr>
          <a:lstStyle/>
          <a:p>
            <a:pPr lvl="0"/>
            <a:r>
              <a:rPr lang="en-US" sz="2800" dirty="0" smtClean="0"/>
              <a:t>Back at the book, notice how the loan period has changed.</a:t>
            </a:r>
          </a:p>
          <a:p>
            <a:pPr lvl="0"/>
            <a:endParaRPr lang="en-US" sz="1400" dirty="0"/>
          </a:p>
          <a:p>
            <a:r>
              <a:rPr lang="en-US" sz="2800" dirty="0"/>
              <a:t>Be aware that the lending period will now </a:t>
            </a:r>
            <a:r>
              <a:rPr lang="en-US" sz="2800" dirty="0" smtClean="0"/>
              <a:t>be 21 days  for </a:t>
            </a:r>
            <a:r>
              <a:rPr lang="en-US" sz="2800" dirty="0"/>
              <a:t>every future book </a:t>
            </a:r>
            <a:r>
              <a:rPr lang="en-US" sz="2800" dirty="0" smtClean="0"/>
              <a:t>we </a:t>
            </a:r>
            <a:r>
              <a:rPr lang="en-US" sz="2800" dirty="0"/>
              <a:t>borrow until </a:t>
            </a:r>
            <a:r>
              <a:rPr lang="en-US" sz="2800" dirty="0" smtClean="0"/>
              <a:t>we </a:t>
            </a:r>
            <a:r>
              <a:rPr lang="en-US" sz="2800" dirty="0"/>
              <a:t>change the lending period again in </a:t>
            </a:r>
            <a:r>
              <a:rPr lang="en-US" sz="2800" dirty="0" smtClean="0"/>
              <a:t>our </a:t>
            </a:r>
            <a:r>
              <a:rPr lang="en-US" sz="2800" dirty="0"/>
              <a:t>account </a:t>
            </a:r>
            <a:r>
              <a:rPr lang="en-US" sz="2800" dirty="0" smtClean="0"/>
              <a:t>settings.</a:t>
            </a:r>
          </a:p>
          <a:p>
            <a:endParaRPr lang="en-US" sz="2800" dirty="0"/>
          </a:p>
          <a:p>
            <a:r>
              <a:rPr lang="en-US" sz="2800" dirty="0" smtClean="0"/>
              <a:t>Now </a:t>
            </a:r>
            <a:r>
              <a:rPr lang="en-US" sz="2800" dirty="0"/>
              <a:t>tap the </a:t>
            </a:r>
            <a:r>
              <a:rPr lang="en-US" sz="2800" b="1" dirty="0" smtClean="0"/>
              <a:t>Borrow</a:t>
            </a:r>
            <a:r>
              <a:rPr lang="en-US" sz="2800" dirty="0" smtClean="0"/>
              <a:t> </a:t>
            </a:r>
            <a:r>
              <a:rPr lang="en-US" sz="2800" dirty="0" smtClean="0"/>
              <a:t>button.</a:t>
            </a:r>
            <a:endParaRPr lang="en-US" sz="2800" dirty="0"/>
          </a:p>
          <a:p>
            <a:pPr lvl="0"/>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345706" y="3466520"/>
            <a:ext cx="607794"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50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SOP\Electronic Resources Technician\Overdrive v3.2 powerpoint revisions\Overdrive on Nexus 7\image0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669" y="151411"/>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1435" y="838200"/>
            <a:ext cx="4397829" cy="5632311"/>
          </a:xfrm>
          <a:prstGeom prst="rect">
            <a:avLst/>
          </a:prstGeom>
          <a:noFill/>
        </p:spPr>
        <p:txBody>
          <a:bodyPr wrap="square" rtlCol="0">
            <a:spAutoFit/>
          </a:bodyPr>
          <a:lstStyle/>
          <a:p>
            <a:pPr lvl="0"/>
            <a:r>
              <a:rPr lang="en-US" sz="2400" dirty="0"/>
              <a:t>Once the book has been borrowed you will be brought to your OverDrive bookshelf where you will find the </a:t>
            </a:r>
            <a:r>
              <a:rPr lang="en-US" sz="2400" b="1" dirty="0"/>
              <a:t>Download</a:t>
            </a:r>
            <a:r>
              <a:rPr lang="en-US" sz="2400" dirty="0"/>
              <a:t> </a:t>
            </a:r>
            <a:r>
              <a:rPr lang="en-US" sz="2400" dirty="0" smtClean="0"/>
              <a:t>button. </a:t>
            </a:r>
          </a:p>
          <a:p>
            <a:pPr lvl="0"/>
            <a:endParaRPr lang="en-US" sz="2400" dirty="0"/>
          </a:p>
          <a:p>
            <a:pPr lvl="0"/>
            <a:r>
              <a:rPr lang="en-US" sz="2400" dirty="0" smtClean="0"/>
              <a:t>Take </a:t>
            </a:r>
            <a:r>
              <a:rPr lang="en-US" sz="2400" dirty="0"/>
              <a:t>note that in case you </a:t>
            </a:r>
            <a:r>
              <a:rPr lang="en-US" sz="2400" dirty="0" smtClean="0"/>
              <a:t>don’t want to keep this book after all, </a:t>
            </a:r>
            <a:r>
              <a:rPr lang="en-US" sz="2400" dirty="0"/>
              <a:t>you have an opportunity to return the book directly from this </a:t>
            </a:r>
            <a:r>
              <a:rPr lang="en-US" sz="2400" dirty="0" smtClean="0"/>
              <a:t>page </a:t>
            </a:r>
            <a:r>
              <a:rPr lang="en-US" sz="2400" dirty="0"/>
              <a:t>before you download </a:t>
            </a:r>
            <a:r>
              <a:rPr lang="en-US" sz="2400" dirty="0" smtClean="0"/>
              <a:t>it (see </a:t>
            </a:r>
            <a:r>
              <a:rPr lang="en-US" sz="2400" b="1" dirty="0" smtClean="0"/>
              <a:t>Return Title </a:t>
            </a:r>
            <a:r>
              <a:rPr lang="en-US" sz="2400" dirty="0" smtClean="0"/>
              <a:t>button). </a:t>
            </a:r>
            <a:r>
              <a:rPr lang="en-US" sz="2400" dirty="0"/>
              <a:t>Once you download the book, you </a:t>
            </a:r>
            <a:r>
              <a:rPr lang="en-US" sz="2400" dirty="0" smtClean="0"/>
              <a:t>will </a:t>
            </a:r>
            <a:r>
              <a:rPr lang="en-US" sz="2400" dirty="0"/>
              <a:t>only be able to return the book </a:t>
            </a:r>
            <a:r>
              <a:rPr lang="en-US" sz="2400" dirty="0" smtClean="0"/>
              <a:t>from within the app.</a:t>
            </a:r>
            <a:endParaRPr lang="en-US" sz="24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5" name="Straight Arrow Connector 4"/>
          <p:cNvCxnSpPr/>
          <p:nvPr/>
        </p:nvCxnSpPr>
        <p:spPr>
          <a:xfrm flipH="1">
            <a:off x="8705438" y="19050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454562" y="39624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446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SOP\Electronic Resources Technician\Overdrive v3.2 powerpoint revisions\Overdrive on Nexus 7\image0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69863"/>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752600"/>
            <a:ext cx="4076879" cy="2616101"/>
          </a:xfrm>
          <a:prstGeom prst="rect">
            <a:avLst/>
          </a:prstGeom>
          <a:noFill/>
        </p:spPr>
        <p:txBody>
          <a:bodyPr wrap="square" rtlCol="0">
            <a:spAutoFit/>
          </a:bodyPr>
          <a:lstStyle/>
          <a:p>
            <a:pPr lvl="0"/>
            <a:endParaRPr lang="en-US" sz="2400" dirty="0"/>
          </a:p>
          <a:p>
            <a:pPr lvl="0"/>
            <a:r>
              <a:rPr lang="en-US" sz="2800" dirty="0" smtClean="0"/>
              <a:t>Notice that the Download button says that we need to pick a format. Tap the </a:t>
            </a:r>
            <a:r>
              <a:rPr lang="en-US" sz="2800" b="1" dirty="0" smtClean="0"/>
              <a:t>list arrow</a:t>
            </a:r>
            <a:r>
              <a:rPr lang="en-US" sz="2800" dirty="0" smtClean="0"/>
              <a:t> on the download button.</a:t>
            </a:r>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sp>
        <p:nvSpPr>
          <p:cNvPr id="9" name="Oval 8"/>
          <p:cNvSpPr/>
          <p:nvPr/>
        </p:nvSpPr>
        <p:spPr>
          <a:xfrm>
            <a:off x="8466675" y="2702626"/>
            <a:ext cx="413099"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48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19200"/>
            <a:ext cx="7848600" cy="4278094"/>
          </a:xfrm>
          <a:prstGeom prst="rect">
            <a:avLst/>
          </a:prstGeom>
          <a:noFill/>
        </p:spPr>
        <p:txBody>
          <a:bodyPr wrap="square" rtlCol="0">
            <a:spAutoFit/>
          </a:bodyPr>
          <a:lstStyle/>
          <a:p>
            <a:pPr>
              <a:buFont typeface="Arial" pitchFamily="34" charset="0"/>
              <a:buChar char="•"/>
            </a:pPr>
            <a:endParaRPr lang="en-US" dirty="0">
              <a:solidFill>
                <a:prstClr val="black"/>
              </a:solidFill>
            </a:endParaRPr>
          </a:p>
          <a:p>
            <a:r>
              <a:rPr lang="en-US" sz="2000" i="1" dirty="0">
                <a:solidFill>
                  <a:prstClr val="black"/>
                </a:solidFill>
              </a:rPr>
              <a:t>You will need:</a:t>
            </a:r>
          </a:p>
          <a:p>
            <a:pPr>
              <a:buFont typeface="Arial" pitchFamily="34" charset="0"/>
              <a:buChar char="•"/>
            </a:pPr>
            <a:r>
              <a:rPr lang="en-US" sz="2400" dirty="0" smtClean="0">
                <a:solidFill>
                  <a:prstClr val="black"/>
                </a:solidFill>
              </a:rPr>
              <a:t>A </a:t>
            </a:r>
            <a:r>
              <a:rPr lang="en-US" sz="2400" dirty="0">
                <a:solidFill>
                  <a:prstClr val="black"/>
                </a:solidFill>
              </a:rPr>
              <a:t>library card based on a residency in Montgomery County</a:t>
            </a:r>
          </a:p>
          <a:p>
            <a:endParaRPr lang="en-US" sz="2400" dirty="0">
              <a:solidFill>
                <a:prstClr val="black"/>
              </a:solidFill>
            </a:endParaRPr>
          </a:p>
          <a:p>
            <a:pPr>
              <a:buFont typeface="Arial" pitchFamily="34" charset="0"/>
              <a:buChar char="•"/>
            </a:pPr>
            <a:r>
              <a:rPr lang="en-US" sz="2400" dirty="0" smtClean="0">
                <a:solidFill>
                  <a:prstClr val="black"/>
                </a:solidFill>
              </a:rPr>
              <a:t>Access </a:t>
            </a:r>
            <a:r>
              <a:rPr lang="en-US" sz="2400" dirty="0">
                <a:solidFill>
                  <a:prstClr val="black"/>
                </a:solidFill>
              </a:rPr>
              <a:t>to the </a:t>
            </a:r>
            <a:r>
              <a:rPr lang="en-US" sz="2400" dirty="0" smtClean="0">
                <a:solidFill>
                  <a:prstClr val="black"/>
                </a:solidFill>
              </a:rPr>
              <a:t>internet </a:t>
            </a:r>
            <a:r>
              <a:rPr lang="en-US" sz="2400" dirty="0" smtClean="0"/>
              <a:t>either through your providers data network, or through a Wi-Fi access point</a:t>
            </a:r>
            <a:endParaRPr lang="en-US" sz="2400" dirty="0" smtClean="0">
              <a:solidFill>
                <a:prstClr val="black"/>
              </a:solidFill>
            </a:endParaRPr>
          </a:p>
          <a:p>
            <a:pPr>
              <a:buFont typeface="Arial" pitchFamily="34" charset="0"/>
              <a:buChar char="•"/>
            </a:pPr>
            <a:endParaRPr lang="en-US" sz="2400" dirty="0" smtClean="0">
              <a:solidFill>
                <a:prstClr val="black"/>
              </a:solidFill>
            </a:endParaRPr>
          </a:p>
          <a:p>
            <a:pPr>
              <a:buFont typeface="Arial" pitchFamily="34" charset="0"/>
              <a:buChar char="•"/>
            </a:pPr>
            <a:r>
              <a:rPr lang="en-US" sz="2400" dirty="0" smtClean="0">
                <a:solidFill>
                  <a:prstClr val="black"/>
                </a:solidFill>
              </a:rPr>
              <a:t>A valid email address to sign up for an </a:t>
            </a:r>
            <a:r>
              <a:rPr lang="en-US" sz="2400" dirty="0" err="1" smtClean="0">
                <a:solidFill>
                  <a:prstClr val="black"/>
                </a:solidFill>
              </a:rPr>
              <a:t>OverDrive</a:t>
            </a:r>
            <a:r>
              <a:rPr lang="en-US" sz="2400" dirty="0" smtClean="0">
                <a:solidFill>
                  <a:prstClr val="black"/>
                </a:solidFill>
              </a:rPr>
              <a:t> account</a:t>
            </a:r>
          </a:p>
          <a:p>
            <a:pPr>
              <a:buFont typeface="Arial" pitchFamily="34" charset="0"/>
              <a:buChar char="•"/>
            </a:pPr>
            <a:endParaRPr lang="en-US" sz="2400" dirty="0" smtClean="0">
              <a:solidFill>
                <a:prstClr val="black"/>
              </a:solidFill>
            </a:endParaRPr>
          </a:p>
          <a:p>
            <a:pPr>
              <a:buFont typeface="Arial" pitchFamily="34" charset="0"/>
              <a:buChar char="•"/>
            </a:pPr>
            <a:r>
              <a:rPr lang="en-US" sz="2400" dirty="0" smtClean="0">
                <a:solidFill>
                  <a:prstClr val="black"/>
                </a:solidFill>
              </a:rPr>
              <a:t> Your Nexus 7 with Google </a:t>
            </a:r>
            <a:r>
              <a:rPr lang="en-US" sz="2400" dirty="0"/>
              <a:t>Play Store </a:t>
            </a:r>
            <a:r>
              <a:rPr lang="en-US" sz="2400" dirty="0" smtClean="0">
                <a:solidFill>
                  <a:prstClr val="black"/>
                </a:solidFill>
              </a:rPr>
              <a:t>installed</a:t>
            </a:r>
          </a:p>
          <a:p>
            <a:pPr>
              <a:buFont typeface="Arial" pitchFamily="34" charset="0"/>
              <a:buChar char="•"/>
            </a:pPr>
            <a:endParaRPr lang="en-US" sz="2400" dirty="0">
              <a:solidFill>
                <a:prstClr val="black"/>
              </a:solidFill>
            </a:endParaRPr>
          </a:p>
          <a:p>
            <a:pPr>
              <a:buFont typeface="Arial" pitchFamily="34" charset="0"/>
              <a:buChar char="•"/>
            </a:pPr>
            <a:endParaRPr lang="en-US" dirty="0">
              <a:solidFill>
                <a:prstClr val="black"/>
              </a:solidFill>
            </a:endParaRPr>
          </a:p>
        </p:txBody>
      </p:sp>
      <p:sp>
        <p:nvSpPr>
          <p:cNvPr id="5" name="TextBox 4"/>
          <p:cNvSpPr txBox="1"/>
          <p:nvPr/>
        </p:nvSpPr>
        <p:spPr>
          <a:xfrm>
            <a:off x="1676400" y="228600"/>
            <a:ext cx="6553200" cy="523220"/>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a:solidFill>
                  <a:schemeClr val="bg1"/>
                </a:solidFill>
              </a:rPr>
              <a:t>What do I need to get started?</a:t>
            </a: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black">
                    <a:lumMod val="65000"/>
                    <a:lumOff val="35000"/>
                  </a:prstClr>
                </a:solidFill>
              </a:rPr>
              <a:pPr/>
              <a:t>4</a:t>
            </a:fld>
            <a:endParaRPr lang="en-US" dirty="0">
              <a:solidFill>
                <a:prstClr val="black">
                  <a:lumMod val="65000"/>
                  <a:lumOff val="35000"/>
                </a:prstClr>
              </a:solidFill>
            </a:endParaRPr>
          </a:p>
        </p:txBody>
      </p:sp>
    </p:spTree>
    <p:extLst>
      <p:ext uri="{BB962C8B-B14F-4D97-AF65-F5344CB8AC3E}">
        <p14:creationId xmlns:p14="http://schemas.microsoft.com/office/powerpoint/2010/main" val="182492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SOP\Electronic Resources Technician\Overdrive v3.2 powerpoint revisions\Overdrive on Nexus 7\image0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799" y="685800"/>
            <a:ext cx="4076879" cy="6494085"/>
          </a:xfrm>
          <a:prstGeom prst="rect">
            <a:avLst/>
          </a:prstGeom>
          <a:noFill/>
        </p:spPr>
        <p:txBody>
          <a:bodyPr wrap="square" rtlCol="0">
            <a:spAutoFit/>
          </a:bodyPr>
          <a:lstStyle/>
          <a:p>
            <a:pPr lvl="0"/>
            <a:r>
              <a:rPr lang="en-US" sz="2800" dirty="0"/>
              <a:t>Make sure to select Adobe EPUB eBook.  Once the format is selected from the drop-down menu, you would then click the Confirm &amp; Download link. Bear in mind that </a:t>
            </a:r>
            <a:r>
              <a:rPr lang="en-US" sz="2800" i="1" dirty="0"/>
              <a:t>once you click the Confirm &amp; Download link</a:t>
            </a:r>
            <a:r>
              <a:rPr lang="en-US" sz="2800" dirty="0"/>
              <a:t>, you will not have a chance to change the format.  You will also only be able to return the book from the OverDrive app </a:t>
            </a:r>
            <a:r>
              <a:rPr lang="en-US" sz="2800" dirty="0" smtClean="0"/>
              <a:t>controls.</a:t>
            </a:r>
            <a:endParaRPr lang="en-US" sz="2400" dirty="0"/>
          </a:p>
          <a:p>
            <a:pPr lvl="0"/>
            <a:endParaRPr lang="en-US" sz="2400" b="1" dirty="0" smtClean="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flipH="1">
            <a:off x="8033025" y="3588327"/>
            <a:ext cx="396476"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393876" y="3833751"/>
            <a:ext cx="396476"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42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32312"/>
            <a:ext cx="4419600" cy="6001643"/>
          </a:xfrm>
          <a:prstGeom prst="rect">
            <a:avLst/>
          </a:prstGeom>
          <a:noFill/>
        </p:spPr>
        <p:txBody>
          <a:bodyPr wrap="square" rtlCol="0">
            <a:spAutoFit/>
          </a:bodyPr>
          <a:lstStyle/>
          <a:p>
            <a:pPr lvl="0"/>
            <a:r>
              <a:rPr lang="en-US" sz="2400" dirty="0"/>
              <a:t>The download button for Blockade Billy shows that the </a:t>
            </a:r>
            <a:r>
              <a:rPr lang="en-US" sz="2400" dirty="0" smtClean="0"/>
              <a:t>EPUB </a:t>
            </a:r>
            <a:r>
              <a:rPr lang="en-US" sz="2400" dirty="0"/>
              <a:t>format was selected and the lack of a Return Title button indicates it has already been downloaded.</a:t>
            </a:r>
          </a:p>
          <a:p>
            <a:pPr lvl="0"/>
            <a:endParaRPr lang="en-US" sz="2400" dirty="0"/>
          </a:p>
          <a:p>
            <a:pPr lvl="0"/>
            <a:r>
              <a:rPr lang="en-US" sz="2400" dirty="0"/>
              <a:t>The download button remains on your online bookshelf because you can download your book up to three times to different devices that have the same </a:t>
            </a:r>
            <a:r>
              <a:rPr lang="en-US" sz="2400" dirty="0" err="1"/>
              <a:t>OverDrive</a:t>
            </a:r>
            <a:r>
              <a:rPr lang="en-US" sz="2400" dirty="0"/>
              <a:t> account</a:t>
            </a:r>
            <a:r>
              <a:rPr lang="en-US" sz="2400" dirty="0" smtClean="0"/>
              <a:t>.</a:t>
            </a:r>
          </a:p>
          <a:p>
            <a:pPr lvl="0"/>
            <a:endParaRPr lang="en-US" sz="2400" dirty="0"/>
          </a:p>
          <a:p>
            <a:pPr lvl="0"/>
            <a:r>
              <a:rPr lang="en-US" sz="2400" dirty="0" smtClean="0"/>
              <a:t>Now tap on the main menu button in the upper left.</a:t>
            </a:r>
            <a:endParaRPr lang="en-US" sz="24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24580" name="Picture 4" descr="Z:\SOP\Electronic Resources Technician\Overdrive v3.2 powerpoint revisions\Overdrive on Nexus 7\image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0110"/>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904078" y="351312"/>
            <a:ext cx="413099"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6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Z:\SOP\Electronic Resources Technician\Overdrive v3.2 powerpoint revisions\Overdrive on Nexus 7\image0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6693"/>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423" y="2454064"/>
            <a:ext cx="4495800" cy="523220"/>
          </a:xfrm>
          <a:prstGeom prst="rect">
            <a:avLst/>
          </a:prstGeom>
          <a:noFill/>
        </p:spPr>
        <p:txBody>
          <a:bodyPr wrap="square" rtlCol="0">
            <a:spAutoFit/>
          </a:bodyPr>
          <a:lstStyle/>
          <a:p>
            <a:pPr lvl="0"/>
            <a:r>
              <a:rPr lang="en-US" sz="2800" dirty="0" smtClean="0"/>
              <a:t>And tap on </a:t>
            </a:r>
            <a:r>
              <a:rPr lang="en-US" sz="2800" b="1" dirty="0" smtClean="0"/>
              <a:t>Bookshelf</a:t>
            </a:r>
            <a:r>
              <a:rPr lang="en-US" sz="2800" dirty="0" smtClean="0"/>
              <a:t>.</a:t>
            </a:r>
            <a:endParaRPr lang="en-US" sz="2800" b="1"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flipH="1">
            <a:off x="5857504" y="1938647"/>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474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Z:\SOP\Electronic Resources Technician\Overdrive v3.2 powerpoint revisions\Overdrive on Nexus 7\image0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076700" cy="6524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423" y="2454064"/>
            <a:ext cx="4495800" cy="3108543"/>
          </a:xfrm>
          <a:prstGeom prst="rect">
            <a:avLst/>
          </a:prstGeom>
          <a:noFill/>
        </p:spPr>
        <p:txBody>
          <a:bodyPr wrap="square" rtlCol="0">
            <a:spAutoFit/>
          </a:bodyPr>
          <a:lstStyle/>
          <a:p>
            <a:pPr lvl="0"/>
            <a:r>
              <a:rPr lang="en-US" sz="2800" dirty="0"/>
              <a:t>Another prompt may come up explaining how to manage books in your app’s bookshelf.</a:t>
            </a:r>
          </a:p>
          <a:p>
            <a:pPr lvl="0"/>
            <a:endParaRPr lang="en-US" sz="2800" dirty="0"/>
          </a:p>
          <a:p>
            <a:pPr lvl="0"/>
            <a:r>
              <a:rPr lang="en-US" sz="2800" dirty="0"/>
              <a:t>Tap </a:t>
            </a:r>
            <a:r>
              <a:rPr lang="en-US" sz="2800" dirty="0" smtClean="0"/>
              <a:t>the “OK, GOT IT!” button </a:t>
            </a:r>
            <a:r>
              <a:rPr lang="en-US" sz="2800" dirty="0"/>
              <a:t>to </a:t>
            </a:r>
            <a:r>
              <a:rPr lang="en-US" sz="2800" dirty="0" smtClean="0"/>
              <a:t>continue.</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cxnSp>
        <p:nvCxnSpPr>
          <p:cNvPr id="7" name="Straight Arrow Connector 6"/>
          <p:cNvCxnSpPr/>
          <p:nvPr/>
        </p:nvCxnSpPr>
        <p:spPr>
          <a:xfrm flipH="1">
            <a:off x="7391400" y="60198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8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5423" y="2454064"/>
            <a:ext cx="4495800" cy="1384995"/>
          </a:xfrm>
          <a:prstGeom prst="rect">
            <a:avLst/>
          </a:prstGeom>
          <a:noFill/>
        </p:spPr>
        <p:txBody>
          <a:bodyPr wrap="square" rtlCol="0">
            <a:spAutoFit/>
          </a:bodyPr>
          <a:lstStyle/>
          <a:p>
            <a:pPr lvl="0"/>
            <a:r>
              <a:rPr lang="en-US" sz="2800" dirty="0" smtClean="0"/>
              <a:t>On your Bookshelf, you can tap </a:t>
            </a:r>
            <a:r>
              <a:rPr lang="en-US" sz="2800" dirty="0"/>
              <a:t>on </a:t>
            </a:r>
            <a:r>
              <a:rPr lang="en-US" sz="2800" dirty="0" smtClean="0"/>
              <a:t>the book jacket to open it.</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8" y="141216"/>
            <a:ext cx="4174177" cy="667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5486400" y="2613161"/>
            <a:ext cx="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95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 y="2438400"/>
            <a:ext cx="4495800" cy="2677656"/>
          </a:xfrm>
          <a:prstGeom prst="rect">
            <a:avLst/>
          </a:prstGeom>
          <a:noFill/>
        </p:spPr>
        <p:txBody>
          <a:bodyPr wrap="square" rtlCol="0">
            <a:spAutoFit/>
          </a:bodyPr>
          <a:lstStyle/>
          <a:p>
            <a:pPr lvl="0"/>
            <a:r>
              <a:rPr lang="en-US" sz="2800" dirty="0" smtClean="0"/>
              <a:t>A </a:t>
            </a:r>
            <a:r>
              <a:rPr lang="en-US" sz="2800" dirty="0"/>
              <a:t>prompt </a:t>
            </a:r>
            <a:r>
              <a:rPr lang="en-US" sz="2800" dirty="0" smtClean="0"/>
              <a:t>may </a:t>
            </a:r>
            <a:r>
              <a:rPr lang="en-US" sz="2800" dirty="0"/>
              <a:t>come up explaining how to read books </a:t>
            </a:r>
            <a:r>
              <a:rPr lang="en-US" sz="2800" dirty="0" smtClean="0"/>
              <a:t>in </a:t>
            </a:r>
            <a:r>
              <a:rPr lang="en-US" sz="2800" dirty="0"/>
              <a:t>the </a:t>
            </a:r>
            <a:r>
              <a:rPr lang="en-US" sz="2800" dirty="0" err="1" smtClean="0"/>
              <a:t>OverDrive</a:t>
            </a:r>
            <a:r>
              <a:rPr lang="en-US" sz="2800" dirty="0" smtClean="0"/>
              <a:t> </a:t>
            </a:r>
            <a:r>
              <a:rPr lang="en-US" sz="2800" dirty="0"/>
              <a:t>app</a:t>
            </a:r>
            <a:r>
              <a:rPr lang="en-US" sz="2800" dirty="0" smtClean="0"/>
              <a:t>.</a:t>
            </a:r>
          </a:p>
          <a:p>
            <a:pPr lvl="0"/>
            <a:endParaRPr lang="en-US" sz="2800" dirty="0"/>
          </a:p>
          <a:p>
            <a:pPr lvl="0"/>
            <a:r>
              <a:rPr lang="en-US" sz="2800" dirty="0" smtClean="0"/>
              <a:t>Tap the </a:t>
            </a:r>
            <a:r>
              <a:rPr lang="en-US" sz="2800" dirty="0"/>
              <a:t>“OK, GOT IT!” button </a:t>
            </a:r>
            <a:r>
              <a:rPr lang="en-US" sz="2800" dirty="0" smtClean="0"/>
              <a:t>to continue.</a:t>
            </a:r>
            <a:endParaRPr lang="en-US" sz="2800" dirty="0"/>
          </a:p>
        </p:txBody>
      </p:sp>
      <p:sp>
        <p:nvSpPr>
          <p:cNvPr id="8" name="TextBox 7"/>
          <p:cNvSpPr txBox="1"/>
          <p:nvPr/>
        </p:nvSpPr>
        <p:spPr>
          <a:xfrm>
            <a:off x="152400" y="152401"/>
            <a:ext cx="4572000" cy="400110"/>
          </a:xfrm>
          <a:prstGeom prst="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Finding and Borrowing a Library eBook</a:t>
            </a:r>
            <a:endParaRPr lang="en-US" sz="2000" dirty="0">
              <a:solidFill>
                <a:schemeClr val="bg1"/>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11480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391400" y="60198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753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a:t>This is the cover of the book.  Swipe right or left to navigate through pages</a:t>
            </a:r>
          </a:p>
        </p:txBody>
      </p:sp>
      <p:sp>
        <p:nvSpPr>
          <p:cNvPr id="8" name="TextBox 7"/>
          <p:cNvSpPr txBox="1"/>
          <p:nvPr/>
        </p:nvSpPr>
        <p:spPr>
          <a:xfrm>
            <a:off x="152400" y="152401"/>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330" y="152401"/>
            <a:ext cx="4038600" cy="646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820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815882"/>
          </a:xfrm>
          <a:prstGeom prst="rect">
            <a:avLst/>
          </a:prstGeom>
          <a:noFill/>
        </p:spPr>
        <p:txBody>
          <a:bodyPr wrap="square" rtlCol="0">
            <a:spAutoFit/>
          </a:bodyPr>
          <a:lstStyle/>
          <a:p>
            <a:pPr lvl="0"/>
            <a:r>
              <a:rPr lang="en-US" sz="2800" dirty="0"/>
              <a:t>A page within the </a:t>
            </a:r>
            <a:r>
              <a:rPr lang="en-US" sz="2800" dirty="0" smtClean="0"/>
              <a:t>book – if you wanted to </a:t>
            </a:r>
            <a:r>
              <a:rPr lang="en-US" sz="2800" dirty="0"/>
              <a:t>exit back to your </a:t>
            </a:r>
            <a:r>
              <a:rPr lang="en-US" sz="2800" dirty="0" smtClean="0"/>
              <a:t>bookshelf</a:t>
            </a:r>
            <a:r>
              <a:rPr lang="en-US" sz="2800" dirty="0"/>
              <a:t>, </a:t>
            </a:r>
            <a:r>
              <a:rPr lang="en-US" sz="2800" dirty="0" smtClean="0"/>
              <a:t>just tap your device’s Back button.</a:t>
            </a:r>
            <a:endParaRPr lang="en-US" sz="2800" dirty="0"/>
          </a:p>
        </p:txBody>
      </p:sp>
      <p:sp>
        <p:nvSpPr>
          <p:cNvPr id="5" name="TextBox 4"/>
          <p:cNvSpPr txBox="1"/>
          <p:nvPr/>
        </p:nvSpPr>
        <p:spPr>
          <a:xfrm>
            <a:off x="149094" y="111147"/>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1147"/>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715000" y="6248400"/>
            <a:ext cx="533400" cy="45171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784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261" y="1066800"/>
            <a:ext cx="4495800" cy="5693866"/>
          </a:xfrm>
          <a:prstGeom prst="rect">
            <a:avLst/>
          </a:prstGeom>
          <a:noFill/>
        </p:spPr>
        <p:txBody>
          <a:bodyPr wrap="square" rtlCol="0">
            <a:spAutoFit/>
          </a:bodyPr>
          <a:lstStyle/>
          <a:p>
            <a:pPr lvl="0"/>
            <a:r>
              <a:rPr lang="en-US" sz="2800" dirty="0"/>
              <a:t>As you read your book there are certain controls available to you.</a:t>
            </a:r>
          </a:p>
          <a:p>
            <a:pPr lvl="0"/>
            <a:endParaRPr lang="en-US" sz="2800" dirty="0"/>
          </a:p>
          <a:p>
            <a:pPr lvl="0"/>
            <a:r>
              <a:rPr lang="en-US" sz="2800" dirty="0"/>
              <a:t>Let’s look at some of those.</a:t>
            </a:r>
          </a:p>
          <a:p>
            <a:pPr lvl="0"/>
            <a:endParaRPr lang="en-US" sz="2800" dirty="0"/>
          </a:p>
          <a:p>
            <a:pPr lvl="0"/>
            <a:r>
              <a:rPr lang="en-US" sz="2800" dirty="0" smtClean="0"/>
              <a:t>You can check your reading progress by tapping on the center of a page in the book.</a:t>
            </a:r>
          </a:p>
          <a:p>
            <a:pPr lvl="0"/>
            <a:endParaRPr lang="en-US" sz="2800" dirty="0"/>
          </a:p>
          <a:p>
            <a:r>
              <a:rPr lang="en-US" sz="2800" dirty="0" smtClean="0"/>
              <a:t>Now tap </a:t>
            </a:r>
            <a:r>
              <a:rPr lang="en-US" sz="2800" dirty="0"/>
              <a:t>the </a:t>
            </a:r>
            <a:r>
              <a:rPr lang="en-US" sz="2800" b="1" dirty="0"/>
              <a:t>Navigation</a:t>
            </a:r>
            <a:r>
              <a:rPr lang="en-US" sz="2800" dirty="0"/>
              <a:t> </a:t>
            </a:r>
            <a:r>
              <a:rPr lang="en-US" sz="2800" dirty="0" smtClean="0"/>
              <a:t>button.</a:t>
            </a:r>
            <a:endParaRPr lang="en-US" sz="2800" dirty="0"/>
          </a:p>
          <a:p>
            <a:pPr lvl="0"/>
            <a:endParaRPr lang="en-US" sz="2800" dirty="0" smtClean="0"/>
          </a:p>
        </p:txBody>
      </p:sp>
      <p:sp>
        <p:nvSpPr>
          <p:cNvPr id="5" name="TextBox 4"/>
          <p:cNvSpPr txBox="1"/>
          <p:nvPr/>
        </p:nvSpPr>
        <p:spPr>
          <a:xfrm>
            <a:off x="122375"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047" y="109013"/>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8534400" y="245013"/>
            <a:ext cx="420752"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219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4495800" cy="4401205"/>
          </a:xfrm>
          <a:prstGeom prst="rect">
            <a:avLst/>
          </a:prstGeom>
          <a:noFill/>
        </p:spPr>
        <p:txBody>
          <a:bodyPr wrap="square" rtlCol="0">
            <a:spAutoFit/>
          </a:bodyPr>
          <a:lstStyle/>
          <a:p>
            <a:pPr lvl="0"/>
            <a:r>
              <a:rPr lang="en-US" sz="2800" dirty="0"/>
              <a:t>A display will show your chapter navigation</a:t>
            </a:r>
            <a:r>
              <a:rPr lang="en-US" sz="2800" dirty="0" smtClean="0"/>
              <a:t>.  Note that not all books will be encoded with a table of contents, and you will still need to swipe to navigate through the pages.</a:t>
            </a:r>
            <a:endParaRPr lang="en-US" sz="2800" dirty="0"/>
          </a:p>
          <a:p>
            <a:pPr lvl="0"/>
            <a:endParaRPr lang="en-US" sz="2800" dirty="0"/>
          </a:p>
          <a:p>
            <a:pPr lvl="0"/>
            <a:r>
              <a:rPr lang="en-US" sz="2800" dirty="0" smtClean="0"/>
              <a:t>Now tap </a:t>
            </a:r>
            <a:r>
              <a:rPr lang="en-US" sz="2800" dirty="0"/>
              <a:t>the </a:t>
            </a:r>
            <a:r>
              <a:rPr lang="en-US" sz="2800" b="1" dirty="0" smtClean="0"/>
              <a:t>Settings</a:t>
            </a:r>
            <a:r>
              <a:rPr lang="en-US" sz="2800" dirty="0" smtClean="0"/>
              <a:t> </a:t>
            </a:r>
            <a:r>
              <a:rPr lang="en-US" sz="2800" dirty="0" smtClean="0"/>
              <a:t>button.</a:t>
            </a:r>
            <a:endParaRPr lang="en-US" sz="2800" dirty="0"/>
          </a:p>
          <a:p>
            <a:pPr lvl="0"/>
            <a:endParaRPr lang="en-US" sz="2800" dirty="0" smtClean="0"/>
          </a:p>
        </p:txBody>
      </p:sp>
      <p:sp>
        <p:nvSpPr>
          <p:cNvPr id="5" name="TextBox 4"/>
          <p:cNvSpPr txBox="1"/>
          <p:nvPr/>
        </p:nvSpPr>
        <p:spPr>
          <a:xfrm>
            <a:off x="114300" y="109012"/>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2085"/>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162800" y="245011"/>
            <a:ext cx="457200" cy="44078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662" y="102214"/>
            <a:ext cx="8915400" cy="52322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bg1"/>
                </a:solidFill>
              </a:rPr>
              <a:t>Policies </a:t>
            </a:r>
            <a:r>
              <a:rPr lang="en-US" sz="2800" dirty="0">
                <a:solidFill>
                  <a:schemeClr val="bg1"/>
                </a:solidFill>
              </a:rPr>
              <a:t>and tips to bear in </a:t>
            </a:r>
            <a:r>
              <a:rPr lang="en-US" sz="2800" dirty="0" smtClean="0">
                <a:solidFill>
                  <a:schemeClr val="bg1"/>
                </a:solidFill>
              </a:rPr>
              <a:t>mind when borrowing eBooks…</a:t>
            </a:r>
            <a:endParaRPr lang="en-US" sz="2800" dirty="0">
              <a:solidFill>
                <a:schemeClr val="bg1"/>
              </a:solidFill>
            </a:endParaRPr>
          </a:p>
        </p:txBody>
      </p:sp>
      <p:sp>
        <p:nvSpPr>
          <p:cNvPr id="7" name="TextBox 6"/>
          <p:cNvSpPr txBox="1"/>
          <p:nvPr/>
        </p:nvSpPr>
        <p:spPr>
          <a:xfrm>
            <a:off x="1600200" y="3352800"/>
            <a:ext cx="7162800" cy="369332"/>
          </a:xfrm>
          <a:prstGeom prst="rect">
            <a:avLst/>
          </a:prstGeom>
          <a:noFill/>
        </p:spPr>
        <p:txBody>
          <a:bodyPr wrap="square" rtlCol="0">
            <a:spAutoFit/>
          </a:bodyPr>
          <a:lstStyle/>
          <a:p>
            <a:endParaRPr lang="en-US" dirty="0">
              <a:solidFill>
                <a:prstClr val="white"/>
              </a:solidFill>
            </a:endParaRPr>
          </a:p>
        </p:txBody>
      </p:sp>
      <p:sp>
        <p:nvSpPr>
          <p:cNvPr id="10" name="TextBox 9"/>
          <p:cNvSpPr txBox="1"/>
          <p:nvPr/>
        </p:nvSpPr>
        <p:spPr>
          <a:xfrm>
            <a:off x="609600" y="1029087"/>
            <a:ext cx="8153400" cy="4524315"/>
          </a:xfrm>
          <a:prstGeom prst="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US" sz="2200" dirty="0">
                <a:solidFill>
                  <a:schemeClr val="bg1"/>
                </a:solidFill>
              </a:rPr>
              <a:t>Valid Montgomery County library card</a:t>
            </a:r>
          </a:p>
          <a:p>
            <a:pPr marL="342900" indent="-342900">
              <a:buFont typeface="Arial" panose="020B0604020202020204" pitchFamily="34" charset="0"/>
              <a:buChar char="•"/>
            </a:pPr>
            <a:r>
              <a:rPr lang="en-US" sz="2200" dirty="0">
                <a:solidFill>
                  <a:schemeClr val="bg1"/>
                </a:solidFill>
              </a:rPr>
              <a:t>Borrowing period- </a:t>
            </a:r>
            <a:r>
              <a:rPr lang="en-US" sz="2200" dirty="0" smtClean="0">
                <a:solidFill>
                  <a:schemeClr val="bg1"/>
                </a:solidFill>
              </a:rPr>
              <a:t>7, 14 or 21 days</a:t>
            </a:r>
          </a:p>
          <a:p>
            <a:pPr marL="342900" indent="-342900">
              <a:buFont typeface="Arial" panose="020B0604020202020204" pitchFamily="34" charset="0"/>
              <a:buChar char="•"/>
            </a:pPr>
            <a:r>
              <a:rPr lang="en-US" sz="2200" dirty="0" smtClean="0">
                <a:solidFill>
                  <a:schemeClr val="bg1"/>
                </a:solidFill>
              </a:rPr>
              <a:t>Borrowing </a:t>
            </a:r>
            <a:r>
              <a:rPr lang="en-US" sz="2200" dirty="0">
                <a:solidFill>
                  <a:schemeClr val="bg1"/>
                </a:solidFill>
              </a:rPr>
              <a:t>limits-10 items at one time (audio and eBooks combined)</a:t>
            </a:r>
          </a:p>
          <a:p>
            <a:pPr marL="342900" indent="-342900">
              <a:buFont typeface="Arial" panose="020B0604020202020204" pitchFamily="34" charset="0"/>
              <a:buChar char="•"/>
            </a:pPr>
            <a:r>
              <a:rPr lang="en-US" sz="2200" dirty="0">
                <a:solidFill>
                  <a:schemeClr val="bg1"/>
                </a:solidFill>
              </a:rPr>
              <a:t>Renewable </a:t>
            </a:r>
            <a:r>
              <a:rPr lang="en-US" sz="2200" dirty="0" smtClean="0">
                <a:solidFill>
                  <a:schemeClr val="bg1"/>
                </a:solidFill>
              </a:rPr>
              <a:t>–There is a re</a:t>
            </a:r>
            <a:r>
              <a:rPr lang="en-US" sz="2200" dirty="0" smtClean="0"/>
              <a:t>new </a:t>
            </a:r>
            <a:r>
              <a:rPr lang="en-US" sz="2200" dirty="0"/>
              <a:t>feature which allows you to place advance holds on titles that you currently have checked out. </a:t>
            </a:r>
            <a:r>
              <a:rPr lang="en-US" sz="2200" dirty="0" smtClean="0"/>
              <a:t>This feature is available three days prior to expiration of your title. You need to do this proactively. You will not be prompted.</a:t>
            </a:r>
            <a:endParaRPr lang="en-US" sz="2200" dirty="0"/>
          </a:p>
          <a:p>
            <a:pPr marL="342900" indent="-342900">
              <a:buFont typeface="Arial" panose="020B0604020202020204" pitchFamily="34" charset="0"/>
              <a:buChar char="•"/>
            </a:pPr>
            <a:r>
              <a:rPr lang="en-US" sz="2400" dirty="0" smtClean="0">
                <a:solidFill>
                  <a:schemeClr val="bg1"/>
                </a:solidFill>
              </a:rPr>
              <a:t>Re</a:t>
            </a:r>
            <a:r>
              <a:rPr lang="en-US" sz="2200" dirty="0" smtClean="0">
                <a:solidFill>
                  <a:schemeClr val="bg1"/>
                </a:solidFill>
              </a:rPr>
              <a:t>serving </a:t>
            </a:r>
            <a:r>
              <a:rPr lang="en-US" sz="2200" dirty="0">
                <a:solidFill>
                  <a:schemeClr val="bg1"/>
                </a:solidFill>
              </a:rPr>
              <a:t>– limited to </a:t>
            </a:r>
            <a:r>
              <a:rPr lang="en-US" sz="2200" dirty="0" smtClean="0">
                <a:solidFill>
                  <a:schemeClr val="bg1"/>
                </a:solidFill>
              </a:rPr>
              <a:t>10 </a:t>
            </a:r>
            <a:r>
              <a:rPr lang="en-US" sz="2200" dirty="0">
                <a:solidFill>
                  <a:schemeClr val="bg1"/>
                </a:solidFill>
              </a:rPr>
              <a:t>items at one time (audio and eBooks combined)</a:t>
            </a:r>
          </a:p>
          <a:p>
            <a:pPr marL="800100" lvl="1" indent="-342900">
              <a:buFont typeface="Arial" panose="020B0604020202020204" pitchFamily="34" charset="0"/>
              <a:buChar char="•"/>
            </a:pPr>
            <a:r>
              <a:rPr lang="en-US" sz="2200" dirty="0">
                <a:solidFill>
                  <a:schemeClr val="bg1"/>
                </a:solidFill>
              </a:rPr>
              <a:t>Pick up a reserve book within 72 hours of email notification</a:t>
            </a:r>
          </a:p>
          <a:p>
            <a:pPr marL="342900" indent="-342900">
              <a:buFont typeface="Arial" panose="020B0604020202020204" pitchFamily="34" charset="0"/>
              <a:buChar char="•"/>
            </a:pPr>
            <a:r>
              <a:rPr lang="en-US" sz="2200" dirty="0">
                <a:solidFill>
                  <a:schemeClr val="bg1"/>
                </a:solidFill>
              </a:rPr>
              <a:t>Late Fees – None!</a:t>
            </a:r>
          </a:p>
          <a:p>
            <a:pPr marL="342900" indent="-342900">
              <a:buFont typeface="Arial" panose="020B0604020202020204" pitchFamily="34" charset="0"/>
              <a:buChar char="•"/>
            </a:pPr>
            <a:r>
              <a:rPr lang="en-US" sz="2200" dirty="0">
                <a:solidFill>
                  <a:schemeClr val="bg1"/>
                </a:solidFill>
              </a:rPr>
              <a:t>“Shopping” cart – lasts only 30 minutes!</a:t>
            </a:r>
            <a:endParaRPr lang="en-US" sz="2000" dirty="0">
              <a:solidFill>
                <a:schemeClr val="bg1"/>
              </a:solidFill>
            </a:endParaRPr>
          </a:p>
        </p:txBody>
      </p:sp>
      <p:sp>
        <p:nvSpPr>
          <p:cNvPr id="8" name="Slide Number Placeholder 7"/>
          <p:cNvSpPr>
            <a:spLocks noGrp="1"/>
          </p:cNvSpPr>
          <p:nvPr>
            <p:ph type="sldNum" sz="quarter" idx="12"/>
          </p:nvPr>
        </p:nvSpPr>
        <p:spPr/>
        <p:txBody>
          <a:bodyPr/>
          <a:lstStyle/>
          <a:p>
            <a:fld id="{682DB454-FBD6-4DD7-8956-696EFA8BCCE1}" type="slidenum">
              <a:rPr lang="en-US" smtClean="0">
                <a:solidFill>
                  <a:prstClr val="white">
                    <a:shade val="50000"/>
                  </a:prstClr>
                </a:solidFill>
              </a:rPr>
              <a:pPr/>
              <a:t>5</a:t>
            </a:fld>
            <a:endParaRPr lang="en-US" dirty="0">
              <a:solidFill>
                <a:prstClr val="white">
                  <a:shade val="50000"/>
                </a:prstClr>
              </a:solidFill>
            </a:endParaRPr>
          </a:p>
        </p:txBody>
      </p:sp>
    </p:spTree>
    <p:extLst>
      <p:ext uri="{BB962C8B-B14F-4D97-AF65-F5344CB8AC3E}">
        <p14:creationId xmlns:p14="http://schemas.microsoft.com/office/powerpoint/2010/main" val="3223075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4495800" cy="3108543"/>
          </a:xfrm>
          <a:prstGeom prst="rect">
            <a:avLst/>
          </a:prstGeom>
          <a:noFill/>
        </p:spPr>
        <p:txBody>
          <a:bodyPr wrap="square" rtlCol="0">
            <a:spAutoFit/>
          </a:bodyPr>
          <a:lstStyle/>
          <a:p>
            <a:pPr lvl="0"/>
            <a:r>
              <a:rPr lang="en-US" sz="2800" dirty="0" smtClean="0"/>
              <a:t>The </a:t>
            </a:r>
            <a:r>
              <a:rPr lang="en-US" sz="2800" dirty="0"/>
              <a:t>settings menu is shown here with choices to improve or enhance your reading  experience.</a:t>
            </a:r>
          </a:p>
          <a:p>
            <a:pPr lvl="0"/>
            <a:endParaRPr lang="en-US" sz="2800" dirty="0" smtClean="0"/>
          </a:p>
          <a:p>
            <a:pPr lvl="0"/>
            <a:r>
              <a:rPr lang="en-US" sz="2800" dirty="0" smtClean="0"/>
              <a:t>Now tap on the </a:t>
            </a:r>
            <a:r>
              <a:rPr lang="en-US" sz="2800" b="1" dirty="0" smtClean="0"/>
              <a:t>Bookmark</a:t>
            </a:r>
            <a:r>
              <a:rPr lang="en-US" sz="2800" dirty="0" smtClean="0"/>
              <a:t> button.</a:t>
            </a:r>
          </a:p>
        </p:txBody>
      </p:sp>
      <p:sp>
        <p:nvSpPr>
          <p:cNvPr id="5" name="TextBox 4"/>
          <p:cNvSpPr txBox="1"/>
          <p:nvPr/>
        </p:nvSpPr>
        <p:spPr>
          <a:xfrm>
            <a:off x="109847"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987" y="107033"/>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658100" y="236026"/>
            <a:ext cx="457200"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394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4495800" cy="3108543"/>
          </a:xfrm>
          <a:prstGeom prst="rect">
            <a:avLst/>
          </a:prstGeom>
          <a:noFill/>
        </p:spPr>
        <p:txBody>
          <a:bodyPr wrap="square" rtlCol="0">
            <a:spAutoFit/>
          </a:bodyPr>
          <a:lstStyle/>
          <a:p>
            <a:pPr lvl="0"/>
            <a:r>
              <a:rPr lang="en-US" sz="2800" dirty="0" smtClean="0"/>
              <a:t>Bookmarking </a:t>
            </a:r>
            <a:r>
              <a:rPr lang="en-US" sz="2800" dirty="0"/>
              <a:t>is not meant for saving your place in the book; that happens automatically when you stop reading. Bookmarking saves pages for you that you might want to read again.</a:t>
            </a:r>
          </a:p>
        </p:txBody>
      </p:sp>
      <p:sp>
        <p:nvSpPr>
          <p:cNvPr id="5" name="TextBox 4"/>
          <p:cNvSpPr txBox="1"/>
          <p:nvPr/>
        </p:nvSpPr>
        <p:spPr>
          <a:xfrm>
            <a:off x="1143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831" y="109013"/>
            <a:ext cx="4118104" cy="658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696200" y="257344"/>
            <a:ext cx="457200"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3179" y="3581400"/>
            <a:ext cx="2286000"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92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4495800" cy="3108543"/>
          </a:xfrm>
          <a:prstGeom prst="rect">
            <a:avLst/>
          </a:prstGeom>
          <a:noFill/>
        </p:spPr>
        <p:txBody>
          <a:bodyPr wrap="square" rtlCol="0">
            <a:spAutoFit/>
          </a:bodyPr>
          <a:lstStyle/>
          <a:p>
            <a:r>
              <a:rPr lang="en-US" sz="2800" dirty="0"/>
              <a:t>Tap the </a:t>
            </a:r>
            <a:r>
              <a:rPr lang="en-US" sz="2800" b="1" dirty="0"/>
              <a:t>Share</a:t>
            </a:r>
            <a:r>
              <a:rPr lang="en-US" sz="2800" dirty="0"/>
              <a:t> button.</a:t>
            </a:r>
          </a:p>
          <a:p>
            <a:pPr lvl="0"/>
            <a:endParaRPr lang="en-US" sz="2800" dirty="0"/>
          </a:p>
          <a:p>
            <a:pPr lvl="0"/>
            <a:r>
              <a:rPr lang="en-US" sz="2800" dirty="0"/>
              <a:t>The </a:t>
            </a:r>
            <a:r>
              <a:rPr lang="en-US" sz="2800" dirty="0" err="1" smtClean="0"/>
              <a:t>OverDrive</a:t>
            </a:r>
            <a:r>
              <a:rPr lang="en-US" sz="2800" dirty="0" smtClean="0"/>
              <a:t> </a:t>
            </a:r>
            <a:r>
              <a:rPr lang="en-US" sz="2800" dirty="0"/>
              <a:t>app allows you to participate with your social media accounts directly to share what you are reading with others.</a:t>
            </a:r>
          </a:p>
        </p:txBody>
      </p:sp>
      <p:sp>
        <p:nvSpPr>
          <p:cNvPr id="5" name="TextBox 4"/>
          <p:cNvSpPr txBox="1"/>
          <p:nvPr/>
        </p:nvSpPr>
        <p:spPr>
          <a:xfrm>
            <a:off x="92034" y="109012"/>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9012"/>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077200" y="245322"/>
            <a:ext cx="445325"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92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894" y="2494563"/>
            <a:ext cx="4495800" cy="1815882"/>
          </a:xfrm>
          <a:prstGeom prst="rect">
            <a:avLst/>
          </a:prstGeom>
          <a:noFill/>
        </p:spPr>
        <p:txBody>
          <a:bodyPr wrap="square" rtlCol="0">
            <a:spAutoFit/>
          </a:bodyPr>
          <a:lstStyle/>
          <a:p>
            <a:pPr lvl="0"/>
            <a:r>
              <a:rPr lang="en-US" sz="2800" dirty="0"/>
              <a:t>Tap the </a:t>
            </a:r>
            <a:r>
              <a:rPr lang="en-US" sz="2800" b="1" dirty="0"/>
              <a:t>Menu </a:t>
            </a:r>
            <a:r>
              <a:rPr lang="en-US" sz="2800" dirty="0" smtClean="0"/>
              <a:t>button, then tap </a:t>
            </a:r>
            <a:r>
              <a:rPr lang="en-US" sz="2800" dirty="0"/>
              <a:t>on </a:t>
            </a:r>
            <a:r>
              <a:rPr lang="en-US" sz="2800" b="1" dirty="0"/>
              <a:t>Bookshelf</a:t>
            </a:r>
            <a:r>
              <a:rPr lang="en-US" sz="2800" dirty="0"/>
              <a:t> from within the </a:t>
            </a:r>
            <a:r>
              <a:rPr lang="en-US" sz="2800" dirty="0" smtClean="0"/>
              <a:t>menu to return to the list of books on your device.</a:t>
            </a:r>
            <a:endParaRPr lang="en-US" sz="2800" dirty="0"/>
          </a:p>
        </p:txBody>
      </p:sp>
      <p:sp>
        <p:nvSpPr>
          <p:cNvPr id="5" name="TextBox 4"/>
          <p:cNvSpPr txBox="1"/>
          <p:nvPr/>
        </p:nvSpPr>
        <p:spPr>
          <a:xfrm>
            <a:off x="30678"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8021"/>
            <a:ext cx="4118104" cy="658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800600" y="228600"/>
            <a:ext cx="533400" cy="5169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715000" y="1981200"/>
            <a:ext cx="55462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8225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1384995"/>
          </a:xfrm>
          <a:prstGeom prst="rect">
            <a:avLst/>
          </a:prstGeom>
          <a:noFill/>
        </p:spPr>
        <p:txBody>
          <a:bodyPr wrap="square" rtlCol="0">
            <a:spAutoFit/>
          </a:bodyPr>
          <a:lstStyle/>
          <a:p>
            <a:pPr lvl="0"/>
            <a:r>
              <a:rPr lang="en-US" sz="2800" dirty="0"/>
              <a:t>To return the </a:t>
            </a:r>
            <a:r>
              <a:rPr lang="en-US" sz="2800" dirty="0" smtClean="0"/>
              <a:t>book early, tap and hold on the book </a:t>
            </a:r>
            <a:r>
              <a:rPr lang="en-US" sz="2800" dirty="0"/>
              <a:t>you want to </a:t>
            </a:r>
            <a:r>
              <a:rPr lang="en-US" sz="2800" dirty="0" smtClean="0"/>
              <a:t>return.</a:t>
            </a:r>
            <a:endParaRPr lang="en-US" sz="2800" dirty="0"/>
          </a:p>
        </p:txBody>
      </p:sp>
      <p:sp>
        <p:nvSpPr>
          <p:cNvPr id="9" name="TextBox 8"/>
          <p:cNvSpPr txBox="1"/>
          <p:nvPr/>
        </p:nvSpPr>
        <p:spPr>
          <a:xfrm>
            <a:off x="762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5944"/>
            <a:ext cx="4084121" cy="653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5562600" y="2658094"/>
            <a:ext cx="0" cy="6096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30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060"/>
            <a:ext cx="4495800" cy="954107"/>
          </a:xfrm>
          <a:prstGeom prst="rect">
            <a:avLst/>
          </a:prstGeom>
          <a:noFill/>
        </p:spPr>
        <p:txBody>
          <a:bodyPr wrap="square" rtlCol="0">
            <a:spAutoFit/>
          </a:bodyPr>
          <a:lstStyle/>
          <a:p>
            <a:pPr lvl="0"/>
            <a:r>
              <a:rPr lang="en-US" sz="2800" dirty="0" smtClean="0"/>
              <a:t>A prompt will pop up.  Tap </a:t>
            </a:r>
            <a:r>
              <a:rPr lang="en-US" sz="2800" b="1" dirty="0" smtClean="0"/>
              <a:t>Return.</a:t>
            </a:r>
            <a:endParaRPr lang="en-US" sz="2800" b="1" dirty="0"/>
          </a:p>
        </p:txBody>
      </p:sp>
      <p:sp>
        <p:nvSpPr>
          <p:cNvPr id="7" name="TextBox 6"/>
          <p:cNvSpPr txBox="1"/>
          <p:nvPr/>
        </p:nvSpPr>
        <p:spPr>
          <a:xfrm>
            <a:off x="76200" y="109013"/>
            <a:ext cx="4572000"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662" y="109011"/>
            <a:ext cx="4194306" cy="671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8077200" y="2697691"/>
            <a:ext cx="6096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01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226" y="1912827"/>
            <a:ext cx="4495800" cy="2677656"/>
          </a:xfrm>
          <a:prstGeom prst="rect">
            <a:avLst/>
          </a:prstGeom>
          <a:noFill/>
        </p:spPr>
        <p:txBody>
          <a:bodyPr wrap="square" rtlCol="0">
            <a:spAutoFit/>
          </a:bodyPr>
          <a:lstStyle/>
          <a:p>
            <a:pPr lvl="0"/>
            <a:r>
              <a:rPr lang="en-US" sz="2800" dirty="0"/>
              <a:t>Tap </a:t>
            </a:r>
            <a:r>
              <a:rPr lang="en-US" sz="2800" b="1" dirty="0" smtClean="0"/>
              <a:t>Yes</a:t>
            </a:r>
            <a:r>
              <a:rPr lang="en-US" sz="2800" dirty="0" smtClean="0"/>
              <a:t>.  </a:t>
            </a:r>
            <a:r>
              <a:rPr lang="en-US" sz="2800" dirty="0"/>
              <a:t>This will return the book to the library, increasing books you can borrow on your account by one, and also deletes it from your device, freeing up space.  </a:t>
            </a:r>
          </a:p>
        </p:txBody>
      </p:sp>
      <p:sp>
        <p:nvSpPr>
          <p:cNvPr id="7" name="TextBox 6"/>
          <p:cNvSpPr txBox="1"/>
          <p:nvPr/>
        </p:nvSpPr>
        <p:spPr>
          <a:xfrm>
            <a:off x="187036" y="109013"/>
            <a:ext cx="4384964"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026" y="109010"/>
            <a:ext cx="4118106" cy="658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945582" y="3733800"/>
            <a:ext cx="4572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2683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618" y="2743200"/>
            <a:ext cx="4495800" cy="1815882"/>
          </a:xfrm>
          <a:prstGeom prst="rect">
            <a:avLst/>
          </a:prstGeom>
          <a:noFill/>
        </p:spPr>
        <p:txBody>
          <a:bodyPr wrap="square" rtlCol="0">
            <a:spAutoFit/>
          </a:bodyPr>
          <a:lstStyle/>
          <a:p>
            <a:pPr lvl="0"/>
            <a:r>
              <a:rPr lang="en-US" sz="2800" dirty="0" smtClean="0"/>
              <a:t>Note that Blockade Billy is being returned.  Afterward, the book will automatically be deleted from your device.</a:t>
            </a:r>
            <a:endParaRPr lang="en-US" sz="2800" dirty="0"/>
          </a:p>
        </p:txBody>
      </p:sp>
      <p:sp>
        <p:nvSpPr>
          <p:cNvPr id="7" name="TextBox 6"/>
          <p:cNvSpPr txBox="1"/>
          <p:nvPr/>
        </p:nvSpPr>
        <p:spPr>
          <a:xfrm>
            <a:off x="187036" y="109013"/>
            <a:ext cx="4384964"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5940"/>
            <a:ext cx="4113775" cy="658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019800" y="3581400"/>
            <a:ext cx="1676400" cy="4407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892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226" y="1912827"/>
            <a:ext cx="4495800" cy="3970318"/>
          </a:xfrm>
          <a:prstGeom prst="rect">
            <a:avLst/>
          </a:prstGeom>
          <a:noFill/>
        </p:spPr>
        <p:txBody>
          <a:bodyPr wrap="square" rtlCol="0">
            <a:spAutoFit/>
          </a:bodyPr>
          <a:lstStyle/>
          <a:p>
            <a:pPr lvl="0"/>
            <a:r>
              <a:rPr lang="en-US" sz="2800" dirty="0" smtClean="0"/>
              <a:t>Our app bookshelf is now empty.</a:t>
            </a:r>
          </a:p>
          <a:p>
            <a:pPr lvl="0"/>
            <a:endParaRPr lang="en-US" sz="2800" dirty="0"/>
          </a:p>
          <a:p>
            <a:pPr lvl="0"/>
            <a:r>
              <a:rPr lang="en-US" sz="2800" dirty="0" smtClean="0"/>
              <a:t>To borrow another book, just tap the “Add a Book” button and it will automatically open your library’s </a:t>
            </a:r>
            <a:r>
              <a:rPr lang="en-US" sz="2800" dirty="0" err="1" smtClean="0"/>
              <a:t>OverDrive</a:t>
            </a:r>
            <a:r>
              <a:rPr lang="en-US" sz="2800" dirty="0" smtClean="0"/>
              <a:t> website again so you can search for another book.</a:t>
            </a:r>
            <a:endParaRPr lang="en-US" sz="2800" dirty="0"/>
          </a:p>
        </p:txBody>
      </p:sp>
      <p:sp>
        <p:nvSpPr>
          <p:cNvPr id="7" name="TextBox 6"/>
          <p:cNvSpPr txBox="1"/>
          <p:nvPr/>
        </p:nvSpPr>
        <p:spPr>
          <a:xfrm>
            <a:off x="187036" y="109013"/>
            <a:ext cx="4384964" cy="400110"/>
          </a:xfrm>
          <a:prstGeom prst="rect">
            <a:avLst/>
          </a:prstGeom>
          <a:solidFill>
            <a:srgbClr val="7030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Managing Your eBooks</a:t>
            </a:r>
            <a:endParaRPr lang="en-US" sz="2000" dirty="0">
              <a:solidFill>
                <a:schemeClr val="bg1"/>
              </a:solidFill>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192" y="107034"/>
            <a:ext cx="4118105" cy="65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614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2402"/>
            <a:ext cx="4119562" cy="6591298"/>
          </a:xfrm>
          <a:prstGeom prst="rect">
            <a:avLst/>
          </a:prstGeom>
        </p:spPr>
      </p:pic>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838200" y="1447800"/>
            <a:ext cx="2895600" cy="3108543"/>
          </a:xfrm>
          <a:prstGeom prst="rect">
            <a:avLst/>
          </a:prstGeom>
          <a:noFill/>
        </p:spPr>
        <p:txBody>
          <a:bodyPr wrap="square" rtlCol="0">
            <a:spAutoFit/>
          </a:bodyPr>
          <a:lstStyle/>
          <a:p>
            <a:pPr lvl="0"/>
            <a:r>
              <a:rPr lang="en-US" sz="2800" dirty="0"/>
              <a:t>Tap on the </a:t>
            </a:r>
            <a:r>
              <a:rPr lang="en-US" sz="2800" dirty="0" smtClean="0"/>
              <a:t>Play Store </a:t>
            </a:r>
            <a:r>
              <a:rPr lang="en-US" sz="2800" dirty="0"/>
              <a:t>app icon (far right on your favorites tray, looks like a shopping bag with a triangle)</a:t>
            </a:r>
          </a:p>
        </p:txBody>
      </p:sp>
      <p:sp>
        <p:nvSpPr>
          <p:cNvPr id="3" name="Oval 2"/>
          <p:cNvSpPr/>
          <p:nvPr/>
        </p:nvSpPr>
        <p:spPr>
          <a:xfrm>
            <a:off x="8229600" y="5715000"/>
            <a:ext cx="690562" cy="762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34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304800" y="824730"/>
            <a:ext cx="4267200" cy="5693866"/>
          </a:xfrm>
          <a:prstGeom prst="rect">
            <a:avLst/>
          </a:prstGeom>
          <a:noFill/>
        </p:spPr>
        <p:txBody>
          <a:bodyPr wrap="square" rtlCol="0">
            <a:spAutoFit/>
          </a:bodyPr>
          <a:lstStyle/>
          <a:p>
            <a:pPr lvl="0"/>
            <a:r>
              <a:rPr lang="en-US" sz="2800" dirty="0"/>
              <a:t>This is the </a:t>
            </a:r>
            <a:r>
              <a:rPr lang="en-US" sz="2800" dirty="0" smtClean="0"/>
              <a:t>Google </a:t>
            </a:r>
            <a:r>
              <a:rPr lang="en-US" sz="2800" dirty="0"/>
              <a:t>play store.  You can use this to download apps, games, music, etc.  There are plenty of things to download that are free and do not even require that you enter a credit card.  The </a:t>
            </a:r>
            <a:r>
              <a:rPr lang="en-US" sz="2800" dirty="0" err="1" smtClean="0"/>
              <a:t>OverDrive</a:t>
            </a:r>
            <a:r>
              <a:rPr lang="en-US" sz="2800" dirty="0" smtClean="0"/>
              <a:t> </a:t>
            </a:r>
            <a:r>
              <a:rPr lang="en-US" sz="2800" dirty="0"/>
              <a:t>app that we will be downloading is one of those free apps.  To find it, tap on the magnifying glass in the upper </a:t>
            </a:r>
            <a:r>
              <a:rPr lang="en-US" sz="2800" dirty="0" smtClean="0"/>
              <a:t>right.</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1"/>
            <a:ext cx="4119561" cy="659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8077200" y="315996"/>
            <a:ext cx="457200" cy="37787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19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304800" y="824730"/>
            <a:ext cx="4267200" cy="4401205"/>
          </a:xfrm>
          <a:prstGeom prst="rect">
            <a:avLst/>
          </a:prstGeom>
          <a:noFill/>
        </p:spPr>
        <p:txBody>
          <a:bodyPr wrap="square" rtlCol="0">
            <a:spAutoFit/>
          </a:bodyPr>
          <a:lstStyle/>
          <a:p>
            <a:pPr lvl="0"/>
            <a:r>
              <a:rPr lang="en-US" sz="2800" dirty="0"/>
              <a:t>Type in </a:t>
            </a:r>
            <a:r>
              <a:rPr lang="en-US" sz="2800" dirty="0" smtClean="0"/>
              <a:t>“</a:t>
            </a:r>
            <a:r>
              <a:rPr lang="en-US" sz="2800" dirty="0" err="1" smtClean="0"/>
              <a:t>OverDrive</a:t>
            </a:r>
            <a:r>
              <a:rPr lang="en-US" sz="2800" dirty="0" smtClean="0"/>
              <a:t>” </a:t>
            </a:r>
            <a:r>
              <a:rPr lang="en-US" sz="2800" dirty="0"/>
              <a:t>in the search </a:t>
            </a:r>
            <a:r>
              <a:rPr lang="en-US" sz="2800" dirty="0" smtClean="0"/>
              <a:t>field.</a:t>
            </a:r>
          </a:p>
          <a:p>
            <a:pPr lvl="0"/>
            <a:endParaRPr lang="en-US" sz="2800" dirty="0"/>
          </a:p>
          <a:p>
            <a:pPr lvl="0"/>
            <a:r>
              <a:rPr lang="en-US" sz="2800" dirty="0"/>
              <a:t>You may notice the </a:t>
            </a:r>
            <a:r>
              <a:rPr lang="en-US" sz="2800" dirty="0" smtClean="0"/>
              <a:t>“</a:t>
            </a:r>
            <a:r>
              <a:rPr lang="en-US" sz="2800" dirty="0" err="1" smtClean="0"/>
              <a:t>OverDrive</a:t>
            </a:r>
            <a:r>
              <a:rPr lang="en-US" sz="2800" dirty="0" smtClean="0"/>
              <a:t>” </a:t>
            </a:r>
            <a:r>
              <a:rPr lang="en-US" sz="2800" dirty="0"/>
              <a:t>appears on the list that drops down.  This is a suggested search listing, but we are just going to tap the magnifying glass on the </a:t>
            </a:r>
            <a:r>
              <a:rPr lang="en-US" sz="2800" dirty="0" smtClean="0"/>
              <a:t>keyboard.</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332" y="152401"/>
            <a:ext cx="4124509" cy="659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8458199" y="4800600"/>
            <a:ext cx="578643" cy="53027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954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SOP\Electronic Resources Technician\Overdrive v3.2 powerpoint revisions\Overdrive on Nexus 7\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76" y="152401"/>
            <a:ext cx="4076700" cy="652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1"/>
            <a:ext cx="4572000" cy="400110"/>
          </a:xfrm>
          <a:prstGeom prst="rect">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rPr>
              <a:t>Getting the </a:t>
            </a:r>
            <a:r>
              <a:rPr lang="en-US" sz="2000" dirty="0" err="1" smtClean="0">
                <a:solidFill>
                  <a:schemeClr val="bg1"/>
                </a:solidFill>
              </a:rPr>
              <a:t>OverDrive</a:t>
            </a:r>
            <a:r>
              <a:rPr lang="en-US" sz="2000" dirty="0" smtClean="0">
                <a:solidFill>
                  <a:schemeClr val="bg1"/>
                </a:solidFill>
              </a:rPr>
              <a:t> App</a:t>
            </a:r>
            <a:endParaRPr lang="en-US" sz="2000" dirty="0">
              <a:solidFill>
                <a:schemeClr val="bg1"/>
              </a:solidFill>
            </a:endParaRPr>
          </a:p>
        </p:txBody>
      </p:sp>
      <p:sp>
        <p:nvSpPr>
          <p:cNvPr id="6" name="TextBox 5"/>
          <p:cNvSpPr txBox="1"/>
          <p:nvPr/>
        </p:nvSpPr>
        <p:spPr>
          <a:xfrm>
            <a:off x="304800" y="824730"/>
            <a:ext cx="4267200" cy="5262979"/>
          </a:xfrm>
          <a:prstGeom prst="rect">
            <a:avLst/>
          </a:prstGeom>
          <a:noFill/>
        </p:spPr>
        <p:txBody>
          <a:bodyPr wrap="square" rtlCol="0">
            <a:spAutoFit/>
          </a:bodyPr>
          <a:lstStyle/>
          <a:p>
            <a:pPr lvl="0"/>
            <a:r>
              <a:rPr lang="en-US" sz="2800" dirty="0"/>
              <a:t>This is a list of your search results.  The </a:t>
            </a:r>
            <a:r>
              <a:rPr lang="en-US" sz="2800" dirty="0" err="1" smtClean="0"/>
              <a:t>OverDrive</a:t>
            </a:r>
            <a:r>
              <a:rPr lang="en-US" sz="2800" dirty="0" smtClean="0"/>
              <a:t> app should be </a:t>
            </a:r>
            <a:r>
              <a:rPr lang="en-US" sz="2800" dirty="0"/>
              <a:t>listed at the top.  Make sure it is made by </a:t>
            </a:r>
            <a:r>
              <a:rPr lang="en-US" sz="2800" dirty="0" smtClean="0"/>
              <a:t>“</a:t>
            </a:r>
            <a:r>
              <a:rPr lang="en-US" sz="2800" dirty="0" err="1" smtClean="0"/>
              <a:t>OverDrive</a:t>
            </a:r>
            <a:r>
              <a:rPr lang="en-US" sz="2800" dirty="0" smtClean="0"/>
              <a:t> </a:t>
            </a:r>
            <a:r>
              <a:rPr lang="en-US" sz="2800" dirty="0" err="1"/>
              <a:t>Inc</a:t>
            </a:r>
            <a:r>
              <a:rPr lang="en-US" sz="2800" dirty="0"/>
              <a:t>”.  You will notice </a:t>
            </a:r>
            <a:r>
              <a:rPr lang="en-US" sz="2800" dirty="0" smtClean="0"/>
              <a:t>it also says </a:t>
            </a:r>
            <a:r>
              <a:rPr lang="en-US" sz="2800" dirty="0"/>
              <a:t>“Free” meaning you do not need your credit card to purchase this app, nor will you be asked to enter one for your account.  Tap anywhere on the </a:t>
            </a:r>
            <a:r>
              <a:rPr lang="en-US" sz="2800" dirty="0" smtClean="0"/>
              <a:t>picture.</a:t>
            </a:r>
            <a:endParaRPr lang="en-US" sz="2800" dirty="0"/>
          </a:p>
        </p:txBody>
      </p:sp>
      <p:cxnSp>
        <p:nvCxnSpPr>
          <p:cNvPr id="7" name="Straight Arrow Connector 6"/>
          <p:cNvCxnSpPr/>
          <p:nvPr/>
        </p:nvCxnSpPr>
        <p:spPr>
          <a:xfrm>
            <a:off x="4097977" y="17526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72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5801</TotalTime>
  <Words>2578</Words>
  <Application>Microsoft Office PowerPoint</Application>
  <PresentationFormat>On-screen Show (4:3)</PresentationFormat>
  <Paragraphs>306</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How to get a library eBook on a Nexus 7</vt:lpstr>
      <vt:lpstr>The following screenshots were made using a Nexus 7 running the KitKat version of the OS. Your tablet may differ. This is meant as a general guide.  If you are unfamiliar with your Nexus 7, please see the tutorial on Setting Up and Using a Nexus 7.  Be aware that the latest version of OverDrive requires at least Android 4.0 installed on your Nexus.  To make sure you have the latest updates to your device, go to Settings &gt; System &gt; About tablet  &gt; System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Andie</dc:creator>
  <cp:lastModifiedBy>Andie</cp:lastModifiedBy>
  <cp:revision>296</cp:revision>
  <dcterms:created xsi:type="dcterms:W3CDTF">2011-08-02T21:53:07Z</dcterms:created>
  <dcterms:modified xsi:type="dcterms:W3CDTF">2014-10-01T22:32:17Z</dcterms:modified>
</cp:coreProperties>
</file>